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7" r:id="rId3"/>
  </p:sldIdLst>
  <p:sldSz cx="6858000" cy="9906000" type="A4"/>
  <p:notesSz cx="6802438" cy="9934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FF"/>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1667" autoAdjust="0"/>
  </p:normalViewPr>
  <p:slideViewPr>
    <p:cSldViewPr snapToGrid="0">
      <p:cViewPr varScale="1">
        <p:scale>
          <a:sx n="42" d="100"/>
          <a:sy n="42" d="100"/>
        </p:scale>
        <p:origin x="17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074" tIns="45537" rIns="91074" bIns="4553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1" y="0"/>
            <a:ext cx="2947723" cy="498454"/>
          </a:xfrm>
          <a:prstGeom prst="rect">
            <a:avLst/>
          </a:prstGeom>
        </p:spPr>
        <p:txBody>
          <a:bodyPr vert="horz" lIns="91074" tIns="45537" rIns="91074" bIns="45537" rtlCol="0"/>
          <a:lstStyle>
            <a:lvl1pPr algn="r">
              <a:defRPr sz="1200"/>
            </a:lvl1pPr>
          </a:lstStyle>
          <a:p>
            <a:fld id="{F86A9356-3611-458A-A7DF-1FD15D4AA583}" type="datetimeFigureOut">
              <a:rPr kumimoji="1" lang="ja-JP" altLang="en-US" smtClean="0"/>
              <a:t>2022/4/1</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19338" cy="3354388"/>
          </a:xfrm>
          <a:prstGeom prst="rect">
            <a:avLst/>
          </a:prstGeom>
          <a:noFill/>
          <a:ln w="12700">
            <a:solidFill>
              <a:prstClr val="black"/>
            </a:solidFill>
          </a:ln>
        </p:spPr>
        <p:txBody>
          <a:bodyPr vert="horz" lIns="91074" tIns="45537" rIns="91074" bIns="45537" rtlCol="0" anchor="ctr"/>
          <a:lstStyle/>
          <a:p>
            <a:endParaRPr lang="ja-JP" altLang="en-US"/>
          </a:p>
        </p:txBody>
      </p:sp>
      <p:sp>
        <p:nvSpPr>
          <p:cNvPr id="5" name="ノート プレースホルダー 4"/>
          <p:cNvSpPr>
            <a:spLocks noGrp="1"/>
          </p:cNvSpPr>
          <p:nvPr>
            <p:ph type="body" sz="quarter" idx="3"/>
          </p:nvPr>
        </p:nvSpPr>
        <p:spPr>
          <a:xfrm>
            <a:off x="680244" y="4781014"/>
            <a:ext cx="5441950" cy="3911739"/>
          </a:xfrm>
          <a:prstGeom prst="rect">
            <a:avLst/>
          </a:prstGeom>
        </p:spPr>
        <p:txBody>
          <a:bodyPr vert="horz" lIns="91074" tIns="45537" rIns="91074" bIns="455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6123"/>
            <a:ext cx="2947723" cy="498453"/>
          </a:xfrm>
          <a:prstGeom prst="rect">
            <a:avLst/>
          </a:prstGeom>
        </p:spPr>
        <p:txBody>
          <a:bodyPr vert="horz" lIns="91074" tIns="45537" rIns="91074" bIns="455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074" tIns="45537" rIns="91074" bIns="45537" rtlCol="0" anchor="b"/>
          <a:lstStyle>
            <a:lvl1pPr algn="r">
              <a:defRPr sz="1200"/>
            </a:lvl1pPr>
          </a:lstStyle>
          <a:p>
            <a:fld id="{704A4105-E43F-424A-A0CF-2D961A8233FE}" type="slidenum">
              <a:rPr kumimoji="1" lang="ja-JP" altLang="en-US" smtClean="0"/>
              <a:t>‹#›</a:t>
            </a:fld>
            <a:endParaRPr kumimoji="1" lang="ja-JP" altLang="en-US"/>
          </a:p>
        </p:txBody>
      </p:sp>
    </p:spTree>
    <p:extLst>
      <p:ext uri="{BB962C8B-B14F-4D97-AF65-F5344CB8AC3E}">
        <p14:creationId xmlns:p14="http://schemas.microsoft.com/office/powerpoint/2010/main" val="10474430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704A4105-E43F-424A-A0CF-2D961A8233FE}" type="slidenum">
              <a:rPr kumimoji="1" lang="ja-JP" altLang="en-US" smtClean="0"/>
              <a:t>1</a:t>
            </a:fld>
            <a:endParaRPr kumimoji="1" lang="ja-JP" altLang="en-US"/>
          </a:p>
        </p:txBody>
      </p:sp>
    </p:spTree>
    <p:extLst>
      <p:ext uri="{BB962C8B-B14F-4D97-AF65-F5344CB8AC3E}">
        <p14:creationId xmlns:p14="http://schemas.microsoft.com/office/powerpoint/2010/main" val="352307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04A4105-E43F-424A-A0CF-2D961A8233FE}" type="slidenum">
              <a:rPr kumimoji="1" lang="ja-JP" altLang="en-US" smtClean="0"/>
              <a:t>2</a:t>
            </a:fld>
            <a:endParaRPr kumimoji="1" lang="ja-JP" altLang="en-US"/>
          </a:p>
        </p:txBody>
      </p:sp>
    </p:spTree>
    <p:extLst>
      <p:ext uri="{BB962C8B-B14F-4D97-AF65-F5344CB8AC3E}">
        <p14:creationId xmlns:p14="http://schemas.microsoft.com/office/powerpoint/2010/main" val="2626044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2790027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406631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91367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41228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192136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3391249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359366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351957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1931090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213879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098DC6-47D1-49D7-AA7B-57381C3D6AB7}" type="datetimeFigureOut">
              <a:rPr kumimoji="1" lang="ja-JP" altLang="en-US" smtClean="0"/>
              <a:t>2022/4/1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118009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8098DC6-47D1-49D7-AA7B-57381C3D6AB7}" type="datetimeFigureOut">
              <a:rPr kumimoji="1" lang="ja-JP" altLang="en-US" smtClean="0"/>
              <a:t>2022/4/1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3E1F00-4726-48D8-BF33-72A2BA91C6F8}" type="slidenum">
              <a:rPr kumimoji="1" lang="ja-JP" altLang="en-US" smtClean="0"/>
              <a:t>‹#›</a:t>
            </a:fld>
            <a:endParaRPr kumimoji="1" lang="ja-JP" altLang="en-US"/>
          </a:p>
        </p:txBody>
      </p:sp>
    </p:spTree>
    <p:extLst>
      <p:ext uri="{BB962C8B-B14F-4D97-AF65-F5344CB8AC3E}">
        <p14:creationId xmlns:p14="http://schemas.microsoft.com/office/powerpoint/2010/main" val="755375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Amazon.co.jp： 絵画風 壁紙ポスター （はがせるシール式） 新緑と紅葉 ...">
            <a:extLst>
              <a:ext uri="{FF2B5EF4-FFF2-40B4-BE49-F238E27FC236}">
                <a16:creationId xmlns:a16="http://schemas.microsoft.com/office/drawing/2014/main" id="{859DC4A4-9908-4007-AD09-132A3A50E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54" y="648729"/>
            <a:ext cx="6888854" cy="2512410"/>
          </a:xfrm>
          <a:prstGeom prst="rect">
            <a:avLst/>
          </a:prstGeom>
          <a:noFill/>
          <a:extLst>
            <a:ext uri="{909E8E84-426E-40DD-AFC4-6F175D3DCCD1}">
              <a14:hiddenFill xmlns:a14="http://schemas.microsoft.com/office/drawing/2010/main">
                <a:solidFill>
                  <a:srgbClr val="FFFFFF"/>
                </a:solidFill>
              </a14:hiddenFill>
            </a:ext>
          </a:extLst>
        </p:spPr>
      </p:pic>
      <p:sp>
        <p:nvSpPr>
          <p:cNvPr id="12" name="正方形/長方形 11">
            <a:extLst>
              <a:ext uri="{FF2B5EF4-FFF2-40B4-BE49-F238E27FC236}">
                <a16:creationId xmlns:a16="http://schemas.microsoft.com/office/drawing/2014/main" id="{74F98EF6-4199-4974-84B8-7C3853AFF7A1}"/>
              </a:ext>
            </a:extLst>
          </p:cNvPr>
          <p:cNvSpPr/>
          <p:nvPr/>
        </p:nvSpPr>
        <p:spPr>
          <a:xfrm>
            <a:off x="-30854" y="3164305"/>
            <a:ext cx="6919708" cy="1216157"/>
          </a:xfrm>
          <a:prstGeom prst="rect">
            <a:avLst/>
          </a:prstGeom>
          <a:solidFill>
            <a:srgbClr val="92D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9B5977A4-5874-4ED8-9C8E-CEC2F8911AB3}"/>
              </a:ext>
            </a:extLst>
          </p:cNvPr>
          <p:cNvSpPr/>
          <p:nvPr/>
        </p:nvSpPr>
        <p:spPr>
          <a:xfrm>
            <a:off x="-30854" y="-60993"/>
            <a:ext cx="6888854" cy="726485"/>
          </a:xfrm>
          <a:prstGeom prst="rect">
            <a:avLst/>
          </a:prstGeom>
          <a:solidFill>
            <a:srgbClr val="92D05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A04E4E60-5BE1-4173-A673-86C44261D860}"/>
              </a:ext>
            </a:extLst>
          </p:cNvPr>
          <p:cNvSpPr/>
          <p:nvPr/>
        </p:nvSpPr>
        <p:spPr>
          <a:xfrm>
            <a:off x="108866" y="709663"/>
            <a:ext cx="4515980" cy="738664"/>
          </a:xfrm>
          <a:prstGeom prst="rect">
            <a:avLst/>
          </a:prstGeom>
        </p:spPr>
        <p:txBody>
          <a:bodyPr wrap="none">
            <a:spAutoFit/>
          </a:bodyPr>
          <a:lstStyle/>
          <a:p>
            <a:r>
              <a:rPr kumimoji="1" lang="ja-JP" altLang="en-US" b="1" dirty="0">
                <a:ln w="12700" cmpd="sng">
                  <a:solidFill>
                    <a:schemeClr val="accent4"/>
                  </a:solidFill>
                  <a:prstDash val="solid"/>
                </a:ln>
                <a:solidFill>
                  <a:schemeClr val="bg1"/>
                </a:solidFill>
                <a:latin typeface="UD デジタル 教科書体 NP-B" panose="02020700000000000000" pitchFamily="18" charset="-128"/>
                <a:ea typeface="UD デジタル 教科書体 NP-B" panose="02020700000000000000" pitchFamily="18" charset="-128"/>
              </a:rPr>
              <a:t>森林セラピストと一緒に</a:t>
            </a:r>
            <a:endParaRPr kumimoji="1" lang="en-US" altLang="ja-JP" b="1" dirty="0">
              <a:ln w="12700" cmpd="sng">
                <a:solidFill>
                  <a:schemeClr val="accent4"/>
                </a:solidFill>
                <a:prstDash val="solid"/>
              </a:ln>
              <a:solidFill>
                <a:schemeClr val="bg1"/>
              </a:solidFill>
              <a:latin typeface="UD デジタル 教科書体 NP-B" panose="02020700000000000000" pitchFamily="18" charset="-128"/>
              <a:ea typeface="UD デジタル 教科書体 NP-B" panose="02020700000000000000" pitchFamily="18" charset="-128"/>
            </a:endParaRPr>
          </a:p>
          <a:p>
            <a:r>
              <a:rPr kumimoji="1" lang="ja-JP" altLang="en-US" sz="2400" b="1" dirty="0">
                <a:ln w="12700" cmpd="sng">
                  <a:noFill/>
                  <a:prstDash val="solid"/>
                </a:ln>
                <a:solidFill>
                  <a:srgbClr val="FFFF00"/>
                </a:solidFill>
                <a:latin typeface="HGS創英角ﾎﾟｯﾌﾟ体" panose="040B0A00000000000000" pitchFamily="50" charset="-128"/>
                <a:ea typeface="HGS創英角ﾎﾟｯﾌﾟ体" panose="040B0A00000000000000" pitchFamily="50" charset="-128"/>
              </a:rPr>
              <a:t>ノルディック・ウォーク体験会</a:t>
            </a:r>
          </a:p>
        </p:txBody>
      </p:sp>
      <p:sp>
        <p:nvSpPr>
          <p:cNvPr id="5" name="正方形/長方形 4">
            <a:extLst>
              <a:ext uri="{FF2B5EF4-FFF2-40B4-BE49-F238E27FC236}">
                <a16:creationId xmlns:a16="http://schemas.microsoft.com/office/drawing/2014/main" id="{D183C946-CE3F-4A26-8CE4-7E03388AF1DE}"/>
              </a:ext>
            </a:extLst>
          </p:cNvPr>
          <p:cNvSpPr/>
          <p:nvPr/>
        </p:nvSpPr>
        <p:spPr>
          <a:xfrm rot="21001582">
            <a:off x="239600" y="1865926"/>
            <a:ext cx="4467163" cy="902430"/>
          </a:xfrm>
          <a:prstGeom prst="rect">
            <a:avLst/>
          </a:prstGeom>
        </p:spPr>
        <p:txBody>
          <a:bodyPr wrap="none">
            <a:prstTxWarp prst="textCascadeUp">
              <a:avLst/>
            </a:prstTxWarp>
            <a:spAutoFit/>
          </a:bodyPr>
          <a:lstStyle/>
          <a:p>
            <a:r>
              <a:rPr kumimoji="1" lang="ja-JP" altLang="en-US" b="1" dirty="0">
                <a:ln w="57150">
                  <a:solidFill>
                    <a:schemeClr val="bg1"/>
                  </a:solidFill>
                </a:ln>
                <a:solidFill>
                  <a:srgbClr val="00863D"/>
                </a:solidFill>
                <a:latin typeface="HGP創英角ﾎﾟｯﾌﾟ体" panose="040B0A00000000000000" pitchFamily="50" charset="-128"/>
                <a:ea typeface="HGP創英角ﾎﾟｯﾌﾟ体" panose="040B0A00000000000000" pitchFamily="50" charset="-128"/>
              </a:rPr>
              <a:t>フォレストウォーク</a:t>
            </a:r>
          </a:p>
        </p:txBody>
      </p:sp>
      <p:sp>
        <p:nvSpPr>
          <p:cNvPr id="9" name="正方形/長方形 8">
            <a:extLst>
              <a:ext uri="{FF2B5EF4-FFF2-40B4-BE49-F238E27FC236}">
                <a16:creationId xmlns:a16="http://schemas.microsoft.com/office/drawing/2014/main" id="{B50FA951-0900-4208-9DFA-EC1FFE3D7237}"/>
              </a:ext>
            </a:extLst>
          </p:cNvPr>
          <p:cNvSpPr/>
          <p:nvPr/>
        </p:nvSpPr>
        <p:spPr>
          <a:xfrm>
            <a:off x="1034430" y="3729959"/>
            <a:ext cx="4249881" cy="646331"/>
          </a:xfrm>
          <a:prstGeom prst="rect">
            <a:avLst/>
          </a:prstGeom>
        </p:spPr>
        <p:txBody>
          <a:bodyPr wrap="none">
            <a:spAutoFit/>
          </a:bodyPr>
          <a:lstStyle/>
          <a:p>
            <a:r>
              <a:rPr kumimoji="1" lang="en-US" altLang="ja-JP" sz="3600" dirty="0">
                <a:latin typeface="UD デジタル 教科書体 NP-B" panose="02020700000000000000" pitchFamily="18" charset="-128"/>
                <a:ea typeface="UD デジタル 教科書体 NP-B" panose="02020700000000000000" pitchFamily="18" charset="-128"/>
              </a:rPr>
              <a:t>5</a:t>
            </a:r>
            <a:r>
              <a:rPr kumimoji="1" lang="ja-JP" altLang="en-US" sz="2400" dirty="0">
                <a:latin typeface="UD デジタル 教科書体 NP-B" panose="02020700000000000000" pitchFamily="18" charset="-128"/>
                <a:ea typeface="UD デジタル 教科書体 NP-B" panose="02020700000000000000" pitchFamily="18" charset="-128"/>
              </a:rPr>
              <a:t>月</a:t>
            </a:r>
            <a:r>
              <a:rPr kumimoji="1" lang="en-US" altLang="ja-JP" sz="3600" dirty="0">
                <a:latin typeface="UD デジタル 教科書体 NP-B" panose="02020700000000000000" pitchFamily="18" charset="-128"/>
                <a:ea typeface="UD デジタル 教科書体 NP-B" panose="02020700000000000000" pitchFamily="18" charset="-128"/>
              </a:rPr>
              <a:t>22</a:t>
            </a:r>
            <a:r>
              <a:rPr kumimoji="1" lang="ja-JP" altLang="en-US" sz="2400" dirty="0">
                <a:latin typeface="UD デジタル 教科書体 NP-B" panose="02020700000000000000" pitchFamily="18" charset="-128"/>
                <a:ea typeface="UD デジタル 教科書体 NP-B" panose="02020700000000000000" pitchFamily="18" charset="-128"/>
              </a:rPr>
              <a:t>日（日）</a:t>
            </a:r>
            <a:r>
              <a:rPr kumimoji="1" lang="en-US" altLang="ja-JP" dirty="0">
                <a:latin typeface="UD デジタル 教科書体 NP-B" panose="02020700000000000000" pitchFamily="18" charset="-128"/>
                <a:ea typeface="UD デジタル 教科書体 NP-B" panose="02020700000000000000" pitchFamily="18" charset="-128"/>
              </a:rPr>
              <a:t>9:30</a:t>
            </a:r>
            <a:r>
              <a:rPr kumimoji="1" lang="ja-JP" altLang="en-US" dirty="0">
                <a:latin typeface="UD デジタル 教科書体 NP-B" panose="02020700000000000000" pitchFamily="18" charset="-128"/>
                <a:ea typeface="UD デジタル 教科書体 NP-B" panose="02020700000000000000" pitchFamily="18" charset="-128"/>
              </a:rPr>
              <a:t>～</a:t>
            </a:r>
            <a:r>
              <a:rPr kumimoji="1" lang="en-US" altLang="ja-JP" dirty="0">
                <a:latin typeface="UD デジタル 教科書体 NP-B" panose="02020700000000000000" pitchFamily="18" charset="-128"/>
                <a:ea typeface="UD デジタル 教科書体 NP-B" panose="02020700000000000000" pitchFamily="18" charset="-128"/>
              </a:rPr>
              <a:t>11:30</a:t>
            </a:r>
            <a:endParaRPr kumimoji="1" lang="ja-JP" altLang="en-US" dirty="0">
              <a:latin typeface="UD デジタル 教科書体 NP-B" panose="02020700000000000000" pitchFamily="18" charset="-128"/>
              <a:ea typeface="UD デジタル 教科書体 NP-B" panose="02020700000000000000" pitchFamily="18" charset="-128"/>
            </a:endParaRPr>
          </a:p>
        </p:txBody>
      </p:sp>
      <p:pic>
        <p:nvPicPr>
          <p:cNvPr id="1032" name="Picture 8" descr="リスのイラスト（どんぐり）（4カット） | イラストくん">
            <a:extLst>
              <a:ext uri="{FF2B5EF4-FFF2-40B4-BE49-F238E27FC236}">
                <a16:creationId xmlns:a16="http://schemas.microsoft.com/office/drawing/2014/main" id="{8884FB82-29B5-46A3-875F-F0334592F4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28050" y="4283604"/>
            <a:ext cx="1095745" cy="1260653"/>
          </a:xfrm>
          <a:prstGeom prst="rect">
            <a:avLst/>
          </a:prstGeom>
          <a:noFill/>
          <a:extLst>
            <a:ext uri="{909E8E84-426E-40DD-AFC4-6F175D3DCCD1}">
              <a14:hiddenFill xmlns:a14="http://schemas.microsoft.com/office/drawing/2010/main">
                <a:solidFill>
                  <a:srgbClr val="FFFFFF"/>
                </a:solidFill>
              </a14:hiddenFill>
            </a:ext>
          </a:extLst>
        </p:spPr>
      </p:pic>
      <p:sp>
        <p:nvSpPr>
          <p:cNvPr id="15" name="吹き出し: 角を丸めた四角形 14">
            <a:extLst>
              <a:ext uri="{FF2B5EF4-FFF2-40B4-BE49-F238E27FC236}">
                <a16:creationId xmlns:a16="http://schemas.microsoft.com/office/drawing/2014/main" id="{4158CEDE-8064-42A5-92E0-412EEE48E466}"/>
              </a:ext>
            </a:extLst>
          </p:cNvPr>
          <p:cNvSpPr/>
          <p:nvPr/>
        </p:nvSpPr>
        <p:spPr>
          <a:xfrm>
            <a:off x="1391210" y="4527206"/>
            <a:ext cx="5276584" cy="830716"/>
          </a:xfrm>
          <a:prstGeom prst="wedgeRoundRectCallout">
            <a:avLst>
              <a:gd name="adj1" fmla="val -57867"/>
              <a:gd name="adj2" fmla="val -10296"/>
              <a:gd name="adj3" fmla="val 16667"/>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r>
              <a:rPr kumimoji="1" lang="ja-JP" altLang="en-US" sz="1400" dirty="0">
                <a:solidFill>
                  <a:schemeClr val="tx1"/>
                </a:solidFill>
                <a:latin typeface="UD デジタル 教科書体 NP-B" panose="02020700000000000000" pitchFamily="18" charset="-128"/>
                <a:ea typeface="UD デジタル 教科書体 NP-B" panose="02020700000000000000" pitchFamily="18" charset="-128"/>
              </a:rPr>
              <a:t>森林セラピストから植物のエピソードについてお話しを聞いたり五感を使って植物と触れ合う方法を体験しながら園内と周辺の自然の中を散策をします。　　</a:t>
            </a:r>
            <a:r>
              <a:rPr kumimoji="1"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000" dirty="0">
                <a:solidFill>
                  <a:schemeClr val="tx1"/>
                </a:solidFill>
                <a:latin typeface="UD デジタル 教科書体 N-B" panose="02020700000000000000" pitchFamily="17" charset="-128"/>
                <a:ea typeface="UD デジタル 教科書体 N-B" panose="02020700000000000000" pitchFamily="17" charset="-128"/>
              </a:rPr>
              <a:t>案内人</a:t>
            </a:r>
            <a:r>
              <a:rPr kumimoji="1" lang="en-US" altLang="ja-JP" sz="1000" dirty="0">
                <a:solidFill>
                  <a:schemeClr val="tx1"/>
                </a:solidFill>
                <a:latin typeface="UD デジタル 教科書体 NP-B" panose="02020700000000000000" pitchFamily="18" charset="-128"/>
                <a:ea typeface="UD デジタル 教科書体 NP-B" panose="02020700000000000000" pitchFamily="18" charset="-128"/>
              </a:rPr>
              <a:t>】</a:t>
            </a:r>
            <a:r>
              <a:rPr kumimoji="1" lang="ja-JP" altLang="en-US" sz="1000" dirty="0">
                <a:solidFill>
                  <a:schemeClr val="tx1"/>
                </a:solidFill>
                <a:latin typeface="UD デジタル 教科書体 N-B" panose="02020700000000000000" pitchFamily="17" charset="-128"/>
                <a:ea typeface="UD デジタル 教科書体 N-B" panose="02020700000000000000" pitchFamily="17" charset="-128"/>
              </a:rPr>
              <a:t>　森林セラピスト　畑　博子</a:t>
            </a:r>
            <a:endParaRPr kumimoji="1" lang="ja-JP" altLang="en-US" sz="1000" dirty="0">
              <a:latin typeface="UD デジタル 教科書体 N-B" panose="02020700000000000000" pitchFamily="17" charset="-128"/>
              <a:ea typeface="UD デジタル 教科書体 N-B" panose="02020700000000000000" pitchFamily="17" charset="-128"/>
            </a:endParaRPr>
          </a:p>
        </p:txBody>
      </p:sp>
      <p:sp>
        <p:nvSpPr>
          <p:cNvPr id="16" name="正方形/長方形 15">
            <a:extLst>
              <a:ext uri="{FF2B5EF4-FFF2-40B4-BE49-F238E27FC236}">
                <a16:creationId xmlns:a16="http://schemas.microsoft.com/office/drawing/2014/main" id="{DA216301-E2E1-4A74-BABD-D9D2A555CFE4}"/>
              </a:ext>
            </a:extLst>
          </p:cNvPr>
          <p:cNvSpPr/>
          <p:nvPr/>
        </p:nvSpPr>
        <p:spPr>
          <a:xfrm>
            <a:off x="100372" y="5682914"/>
            <a:ext cx="6626398" cy="3039294"/>
          </a:xfrm>
          <a:prstGeom prst="rect">
            <a:avLst/>
          </a:prstGeom>
        </p:spPr>
        <p:txBody>
          <a:bodyPr wrap="square">
            <a:spAutoFit/>
          </a:bodyPr>
          <a:lstStyle/>
          <a:p>
            <a:r>
              <a:rPr kumimoji="1" lang="ja-JP" altLang="en-US" sz="1200" u="sng" dirty="0">
                <a:latin typeface="UD デジタル 教科書体 NP-B" panose="02020700000000000000" pitchFamily="18" charset="-128"/>
                <a:ea typeface="UD デジタル 教科書体 NP-B" panose="02020700000000000000" pitchFamily="18" charset="-128"/>
              </a:rPr>
              <a:t>❑ 集合場所</a:t>
            </a:r>
            <a:r>
              <a:rPr kumimoji="1" lang="ja-JP" altLang="en-US" sz="1200" dirty="0">
                <a:latin typeface="UD デジタル 教科書体 NP-B" panose="02020700000000000000" pitchFamily="18" charset="-128"/>
                <a:ea typeface="UD デジタル 教科書体 NP-B" panose="02020700000000000000" pitchFamily="18" charset="-128"/>
              </a:rPr>
              <a:t>　　新牛田公園管理センター前　　　　　　　　　</a:t>
            </a:r>
            <a:endParaRPr kumimoji="1" lang="en-US" altLang="ja-JP" sz="1200" dirty="0">
              <a:latin typeface="UD デジタル 教科書体 NP-B" panose="02020700000000000000" pitchFamily="18" charset="-128"/>
              <a:ea typeface="UD デジタル 教科書体 NP-B" panose="02020700000000000000" pitchFamily="18" charset="-128"/>
            </a:endParaRPr>
          </a:p>
          <a:p>
            <a:endParaRPr kumimoji="1" lang="en-US" altLang="ja-JP" sz="1200" u="sng" dirty="0">
              <a:latin typeface="UD デジタル 教科書体 NP-B" panose="02020700000000000000" pitchFamily="18" charset="-128"/>
              <a:ea typeface="UD デジタル 教科書体 NP-B" panose="02020700000000000000" pitchFamily="18" charset="-128"/>
            </a:endParaRPr>
          </a:p>
          <a:p>
            <a:r>
              <a:rPr kumimoji="1" lang="ja-JP" altLang="en-US" sz="1200" u="sng" dirty="0">
                <a:latin typeface="UD デジタル 教科書体 NP-B" panose="02020700000000000000" pitchFamily="18" charset="-128"/>
                <a:ea typeface="UD デジタル 教科書体 NP-B" panose="02020700000000000000" pitchFamily="18" charset="-128"/>
              </a:rPr>
              <a:t>❑ 集合時間</a:t>
            </a:r>
            <a:r>
              <a:rPr kumimoji="1" lang="ja-JP" altLang="en-US" sz="1200" dirty="0">
                <a:latin typeface="UD デジタル 教科書体 NP-B" panose="02020700000000000000" pitchFamily="18" charset="-128"/>
                <a:ea typeface="UD デジタル 教科書体 NP-B" panose="02020700000000000000" pitchFamily="18" charset="-128"/>
              </a:rPr>
              <a:t>　　</a:t>
            </a:r>
            <a:r>
              <a:rPr kumimoji="1" lang="en-US" altLang="ja-JP" sz="1200" dirty="0">
                <a:latin typeface="UD デジタル 教科書体 NP-B" panose="02020700000000000000" pitchFamily="18" charset="-128"/>
                <a:ea typeface="UD デジタル 教科書体 NP-B" panose="02020700000000000000" pitchFamily="18" charset="-128"/>
              </a:rPr>
              <a:t>9</a:t>
            </a:r>
            <a:r>
              <a:rPr kumimoji="1" lang="ja-JP" altLang="en-US" sz="1200" dirty="0">
                <a:latin typeface="UD デジタル 教科書体 NP-B" panose="02020700000000000000" pitchFamily="18" charset="-128"/>
                <a:ea typeface="UD デジタル 教科書体 NP-B" panose="02020700000000000000" pitchFamily="18" charset="-128"/>
              </a:rPr>
              <a:t>時</a:t>
            </a:r>
            <a:r>
              <a:rPr kumimoji="1" lang="en-US" altLang="ja-JP" sz="1200" dirty="0">
                <a:latin typeface="UD デジタル 教科書体 NP-B" panose="02020700000000000000" pitchFamily="18" charset="-128"/>
                <a:ea typeface="UD デジタル 教科書体 NP-B" panose="02020700000000000000" pitchFamily="18" charset="-128"/>
              </a:rPr>
              <a:t>15</a:t>
            </a:r>
            <a:r>
              <a:rPr kumimoji="1" lang="ja-JP" altLang="en-US" sz="1200" dirty="0">
                <a:latin typeface="UD デジタル 教科書体 NP-B" panose="02020700000000000000" pitchFamily="18" charset="-128"/>
                <a:ea typeface="UD デジタル 教科書体 NP-B" panose="02020700000000000000" pitchFamily="18" charset="-128"/>
              </a:rPr>
              <a:t>分</a:t>
            </a:r>
            <a:r>
              <a:rPr kumimoji="1" lang="ja-JP" altLang="en-US" sz="1200" u="sng" dirty="0">
                <a:latin typeface="UD デジタル 教科書体 NP-B" panose="02020700000000000000" pitchFamily="18" charset="-128"/>
                <a:ea typeface="UD デジタル 教科書体 NP-B" panose="02020700000000000000" pitchFamily="18" charset="-128"/>
              </a:rPr>
              <a:t>　</a:t>
            </a:r>
            <a:endParaRPr kumimoji="1" lang="en-US" altLang="ja-JP" sz="1200" u="sng" dirty="0">
              <a:latin typeface="UD デジタル 教科書体 NP-B" panose="02020700000000000000" pitchFamily="18" charset="-128"/>
              <a:ea typeface="UD デジタル 教科書体 NP-B" panose="02020700000000000000" pitchFamily="18" charset="-128"/>
            </a:endParaRPr>
          </a:p>
          <a:p>
            <a:r>
              <a:rPr lang="ja-JP" altLang="en-US" sz="1100" dirty="0">
                <a:latin typeface="HGSｺﾞｼｯｸM" panose="020B0600000000000000" pitchFamily="50" charset="-128"/>
                <a:ea typeface="HGSｺﾞｼｯｸM" panose="020B0600000000000000" pitchFamily="50" charset="-128"/>
              </a:rPr>
              <a:t>　　　　　　　　　　　　　　　</a:t>
            </a:r>
            <a:endParaRPr kumimoji="1" lang="en-US" altLang="ja-JP" sz="1100" dirty="0">
              <a:latin typeface="HGSｺﾞｼｯｸM" panose="020B0600000000000000" pitchFamily="50" charset="-128"/>
              <a:ea typeface="HGSｺﾞｼｯｸM" panose="020B0600000000000000" pitchFamily="50" charset="-128"/>
            </a:endParaRPr>
          </a:p>
          <a:p>
            <a:r>
              <a:rPr kumimoji="1" lang="ja-JP" altLang="en-US" sz="1200" u="sng" dirty="0">
                <a:latin typeface="UD デジタル 教科書体 NP-B" panose="02020700000000000000" pitchFamily="18" charset="-128"/>
                <a:ea typeface="UD デジタル 教科書体 NP-B" panose="02020700000000000000" pitchFamily="18" charset="-128"/>
              </a:rPr>
              <a:t>❑ 参加費</a:t>
            </a:r>
            <a:r>
              <a:rPr kumimoji="1" lang="ja-JP" altLang="en-US" sz="1100" dirty="0">
                <a:latin typeface="UD デジタル 教科書体 NP-B" panose="02020700000000000000" pitchFamily="18" charset="-128"/>
                <a:ea typeface="UD デジタル 教科書体 NP-B" panose="02020700000000000000" pitchFamily="18" charset="-128"/>
              </a:rPr>
              <a:t>　　　 ５００円</a:t>
            </a:r>
            <a:r>
              <a:rPr kumimoji="1" lang="en-US" altLang="ja-JP" sz="1100" dirty="0">
                <a:latin typeface="UD デジタル 教科書体 NP-B" panose="02020700000000000000" pitchFamily="18" charset="-128"/>
                <a:ea typeface="UD デジタル 教科書体 NP-B" panose="02020700000000000000" pitchFamily="18" charset="-128"/>
              </a:rPr>
              <a:t>/</a:t>
            </a:r>
            <a:r>
              <a:rPr kumimoji="1" lang="ja-JP" altLang="en-US" sz="1100" dirty="0">
                <a:latin typeface="UD デジタル 教科書体 NP-B" panose="02020700000000000000" pitchFamily="18" charset="-128"/>
                <a:ea typeface="UD デジタル 教科書体 NP-B" panose="02020700000000000000" pitchFamily="18" charset="-128"/>
              </a:rPr>
              <a:t>人（保険料含む）</a:t>
            </a:r>
            <a:endParaRPr kumimoji="1" lang="en-US" altLang="ja-JP" sz="1100" dirty="0">
              <a:latin typeface="UD デジタル 教科書体 NP-B" panose="02020700000000000000" pitchFamily="18" charset="-128"/>
              <a:ea typeface="UD デジタル 教科書体 NP-B" panose="02020700000000000000" pitchFamily="18" charset="-128"/>
            </a:endParaRPr>
          </a:p>
          <a:p>
            <a:endParaRPr kumimoji="1" lang="en-US" altLang="ja-JP" sz="1100" dirty="0">
              <a:latin typeface="UD デジタル 教科書体 NP-B" panose="02020700000000000000" pitchFamily="18" charset="-128"/>
              <a:ea typeface="UD デジタル 教科書体 NP-B" panose="02020700000000000000" pitchFamily="18" charset="-128"/>
            </a:endParaRPr>
          </a:p>
          <a:p>
            <a:r>
              <a:rPr kumimoji="1" lang="ja-JP" altLang="en-US" sz="1200" u="sng" dirty="0">
                <a:latin typeface="UD デジタル 教科書体 NP-B" panose="02020700000000000000" pitchFamily="18" charset="-128"/>
                <a:ea typeface="UD デジタル 教科書体 NP-B" panose="02020700000000000000" pitchFamily="18" charset="-128"/>
              </a:rPr>
              <a:t>❑ 参加者</a:t>
            </a:r>
            <a:r>
              <a:rPr kumimoji="1" lang="ja-JP" altLang="en-US" sz="1200" dirty="0">
                <a:latin typeface="UD デジタル 教科書体 NP-B" panose="02020700000000000000" pitchFamily="18" charset="-128"/>
                <a:ea typeface="UD デジタル 教科書体 NP-B" panose="02020700000000000000" pitchFamily="18" charset="-128"/>
              </a:rPr>
              <a:t>　</a:t>
            </a:r>
            <a:r>
              <a:rPr kumimoji="1" lang="ja-JP" altLang="en-US" sz="1100" dirty="0">
                <a:latin typeface="UD デジタル 教科書体 NP-B" panose="02020700000000000000" pitchFamily="18" charset="-128"/>
                <a:ea typeface="UD デジタル 教科書体 NP-B" panose="02020700000000000000" pitchFamily="18" charset="-128"/>
              </a:rPr>
              <a:t>　　  森林の中を自分で元気に歩ける方ならどなたでも</a:t>
            </a:r>
            <a:r>
              <a:rPr kumimoji="1" lang="en-US" altLang="ja-JP" sz="1100" dirty="0">
                <a:latin typeface="UD デジタル 教科書体 NP-B" panose="02020700000000000000" pitchFamily="18" charset="-128"/>
                <a:ea typeface="UD デジタル 教科書体 NP-B" panose="02020700000000000000" pitchFamily="18" charset="-128"/>
              </a:rPr>
              <a:t>OK</a:t>
            </a:r>
            <a:r>
              <a:rPr kumimoji="1" lang="ja-JP" altLang="en-US" sz="1100" dirty="0">
                <a:latin typeface="UD デジタル 教科書体 NP-B" panose="02020700000000000000" pitchFamily="18" charset="-128"/>
                <a:ea typeface="UD デジタル 教科書体 NP-B" panose="02020700000000000000" pitchFamily="18" charset="-128"/>
              </a:rPr>
              <a:t>　定員 </a:t>
            </a:r>
            <a:r>
              <a:rPr kumimoji="1" lang="en-US" altLang="ja-JP" sz="1100" dirty="0">
                <a:latin typeface="UD デジタル 教科書体 NP-B" panose="02020700000000000000" pitchFamily="18" charset="-128"/>
                <a:ea typeface="UD デジタル 教科書体 NP-B" panose="02020700000000000000" pitchFamily="18" charset="-128"/>
              </a:rPr>
              <a:t>30</a:t>
            </a:r>
            <a:r>
              <a:rPr kumimoji="1" lang="ja-JP" altLang="en-US" sz="1100" dirty="0">
                <a:latin typeface="UD デジタル 教科書体 NP-B" panose="02020700000000000000" pitchFamily="18" charset="-128"/>
                <a:ea typeface="UD デジタル 教科書体 NP-B" panose="02020700000000000000" pitchFamily="18" charset="-128"/>
              </a:rPr>
              <a:t>名程度</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a:lnSpc>
                <a:spcPct val="150000"/>
              </a:lnSpc>
            </a:pPr>
            <a:r>
              <a:rPr kumimoji="1" lang="ja-JP" altLang="en-US" sz="1100" dirty="0">
                <a:latin typeface="UD デジタル 教科書体 NP-B" panose="02020700000000000000" pitchFamily="18" charset="-128"/>
                <a:ea typeface="UD デジタル 教科書体 NP-B" panose="02020700000000000000" pitchFamily="18" charset="-128"/>
              </a:rPr>
              <a:t>　　　　　　　　 希望者にはウォーキングポールを貸し出します。（無料）</a:t>
            </a:r>
            <a:endParaRPr kumimoji="1" lang="en-US" altLang="ja-JP" sz="1100" dirty="0">
              <a:latin typeface="UD デジタル 教科書体 NP-B" panose="02020700000000000000" pitchFamily="18" charset="-128"/>
              <a:ea typeface="UD デジタル 教科書体 NP-B" panose="02020700000000000000" pitchFamily="18" charset="-128"/>
            </a:endParaRPr>
          </a:p>
          <a:p>
            <a:pPr>
              <a:lnSpc>
                <a:spcPct val="200000"/>
              </a:lnSpc>
            </a:pPr>
            <a:r>
              <a:rPr kumimoji="1" lang="ja-JP" altLang="en-US" sz="1100" u="sng" dirty="0">
                <a:latin typeface="UD デジタル 教科書体 NP-B" panose="02020700000000000000" pitchFamily="18" charset="-128"/>
                <a:ea typeface="UD デジタル 教科書体 NP-B" panose="02020700000000000000" pitchFamily="18" charset="-128"/>
              </a:rPr>
              <a:t>❑ 申込み</a:t>
            </a:r>
            <a:r>
              <a:rPr kumimoji="1" lang="ja-JP" altLang="en-US" sz="1100" dirty="0">
                <a:latin typeface="UD デジタル 教科書体 NP-B" panose="02020700000000000000" pitchFamily="18" charset="-128"/>
                <a:ea typeface="UD デジタル 教科書体 NP-B" panose="02020700000000000000" pitchFamily="18" charset="-128"/>
              </a:rPr>
              <a:t>　　　　参加を希望される方は裏面「参加申込書」に必要事項を記入して</a:t>
            </a:r>
            <a:r>
              <a:rPr kumimoji="1" lang="en-US" altLang="ja-JP" sz="1100" dirty="0">
                <a:solidFill>
                  <a:srgbClr val="FF0000"/>
                </a:solidFill>
                <a:latin typeface="UD デジタル 教科書体 NP-B" panose="02020700000000000000" pitchFamily="18" charset="-128"/>
                <a:ea typeface="UD デジタル 教科書体 NP-B" panose="02020700000000000000" pitchFamily="18" charset="-128"/>
              </a:rPr>
              <a:t>5</a:t>
            </a:r>
            <a:r>
              <a:rPr kumimoji="1" lang="ja-JP" altLang="en-US" sz="1100" dirty="0">
                <a:solidFill>
                  <a:srgbClr val="FF0000"/>
                </a:solidFill>
                <a:latin typeface="UD デジタル 教科書体 NP-B" panose="02020700000000000000" pitchFamily="18" charset="-128"/>
                <a:ea typeface="UD デジタル 教科書体 NP-B" panose="02020700000000000000" pitchFamily="18" charset="-128"/>
              </a:rPr>
              <a:t>月</a:t>
            </a:r>
            <a:r>
              <a:rPr kumimoji="1" lang="en-US" altLang="ja-JP" sz="1100" dirty="0">
                <a:solidFill>
                  <a:srgbClr val="FF0000"/>
                </a:solidFill>
                <a:latin typeface="UD デジタル 教科書体 NP-B" panose="02020700000000000000" pitchFamily="18" charset="-128"/>
                <a:ea typeface="UD デジタル 教科書体 NP-B" panose="02020700000000000000" pitchFamily="18" charset="-128"/>
              </a:rPr>
              <a:t>20</a:t>
            </a:r>
            <a:r>
              <a:rPr kumimoji="1" lang="ja-JP" altLang="en-US" sz="1100" dirty="0">
                <a:solidFill>
                  <a:srgbClr val="FF0000"/>
                </a:solidFill>
                <a:latin typeface="UD デジタル 教科書体 NP-B" panose="02020700000000000000" pitchFamily="18" charset="-128"/>
                <a:ea typeface="UD デジタル 教科書体 NP-B" panose="02020700000000000000" pitchFamily="18" charset="-128"/>
              </a:rPr>
              <a:t>日（金）</a:t>
            </a:r>
            <a:endParaRPr kumimoji="1" lang="en-US" altLang="ja-JP" sz="1100" dirty="0">
              <a:solidFill>
                <a:srgbClr val="FF0000"/>
              </a:solidFill>
              <a:latin typeface="UD デジタル 教科書体 NP-B" panose="02020700000000000000" pitchFamily="18" charset="-128"/>
              <a:ea typeface="UD デジタル 教科書体 NP-B" panose="02020700000000000000" pitchFamily="18" charset="-128"/>
            </a:endParaRPr>
          </a:p>
          <a:p>
            <a:r>
              <a:rPr kumimoji="1" lang="ja-JP" altLang="en-US" sz="1100" dirty="0">
                <a:solidFill>
                  <a:srgbClr val="FF0000"/>
                </a:solidFill>
                <a:latin typeface="UD デジタル 教科書体 NP-B" panose="02020700000000000000" pitchFamily="18" charset="-128"/>
                <a:ea typeface="UD デジタル 教科書体 NP-B" panose="02020700000000000000" pitchFamily="18" charset="-128"/>
              </a:rPr>
              <a:t>　　　　　　　　 </a:t>
            </a:r>
            <a:r>
              <a:rPr kumimoji="1" lang="ja-JP" altLang="en-US" sz="1100" dirty="0">
                <a:latin typeface="UD デジタル 教科書体 NP-B" panose="02020700000000000000" pitchFamily="18" charset="-128"/>
                <a:ea typeface="UD デジタル 教科書体 NP-B" panose="02020700000000000000" pitchFamily="18" charset="-128"/>
              </a:rPr>
              <a:t>までに</a:t>
            </a:r>
            <a:r>
              <a:rPr kumimoji="1" lang="en-US" altLang="ja-JP" sz="1100" dirty="0">
                <a:latin typeface="UD デジタル 教科書体 NP-B" panose="02020700000000000000" pitchFamily="18" charset="-128"/>
                <a:ea typeface="UD デジタル 教科書体 NP-B" panose="02020700000000000000" pitchFamily="18" charset="-128"/>
              </a:rPr>
              <a:t>FAX</a:t>
            </a:r>
            <a:r>
              <a:rPr kumimoji="1" lang="ja-JP" altLang="en-US" sz="1100" dirty="0">
                <a:latin typeface="UD デジタル 教科書体 NP-B" panose="02020700000000000000" pitchFamily="18" charset="-128"/>
                <a:ea typeface="UD デジタル 教科書体 NP-B" panose="02020700000000000000" pitchFamily="18" charset="-128"/>
              </a:rPr>
              <a:t>または直接電話で申し込んでください。</a:t>
            </a:r>
            <a:endParaRPr kumimoji="1" lang="en-US" altLang="ja-JP" sz="1100" dirty="0">
              <a:latin typeface="UD デジタル 教科書体 NP-B" panose="02020700000000000000" pitchFamily="18" charset="-128"/>
              <a:ea typeface="UD デジタル 教科書体 NP-B" panose="02020700000000000000" pitchFamily="18" charset="-128"/>
            </a:endParaRPr>
          </a:p>
          <a:p>
            <a:endParaRPr kumimoji="1" lang="en-US" altLang="ja-JP" sz="1200" dirty="0">
              <a:latin typeface="UD デジタル 教科書体 NP-B" panose="02020700000000000000" pitchFamily="18" charset="-128"/>
              <a:ea typeface="UD デジタル 教科書体 NP-B" panose="02020700000000000000" pitchFamily="18" charset="-128"/>
            </a:endParaRPr>
          </a:p>
          <a:p>
            <a:r>
              <a:rPr kumimoji="1" lang="ja-JP" altLang="en-US" sz="1200" u="sng" dirty="0">
                <a:latin typeface="UD デジタル 教科書体 NP-B" panose="02020700000000000000" pitchFamily="18" charset="-128"/>
                <a:ea typeface="UD デジタル 教科書体 NP-B" panose="02020700000000000000" pitchFamily="18" charset="-128"/>
              </a:rPr>
              <a:t>❑ その他</a:t>
            </a:r>
            <a:r>
              <a:rPr kumimoji="1" lang="ja-JP" altLang="en-US" sz="1200" dirty="0">
                <a:latin typeface="UD デジタル 教科書体 NP-B" panose="02020700000000000000" pitchFamily="18" charset="-128"/>
                <a:ea typeface="UD デジタル 教科書体 NP-B" panose="02020700000000000000" pitchFamily="18" charset="-128"/>
              </a:rPr>
              <a:t>　　　 ▪ 広島市高齢者いきいき活動ポイント手帳をお持ちの方は持参してください。</a:t>
            </a:r>
            <a:endParaRPr kumimoji="1" lang="en-US" altLang="ja-JP" sz="1200" dirty="0">
              <a:latin typeface="UD デジタル 教科書体 NP-B" panose="02020700000000000000" pitchFamily="18" charset="-128"/>
              <a:ea typeface="UD デジタル 教科書体 NP-B" panose="02020700000000000000" pitchFamily="18" charset="-128"/>
            </a:endParaRPr>
          </a:p>
          <a:p>
            <a:r>
              <a:rPr kumimoji="1" lang="ja-JP" altLang="en-US" sz="1200" dirty="0">
                <a:latin typeface="UD デジタル 教科書体 NP-B" panose="02020700000000000000" pitchFamily="18" charset="-128"/>
                <a:ea typeface="UD デジタル 教科書体 NP-B" panose="02020700000000000000" pitchFamily="18" charset="-128"/>
              </a:rPr>
              <a:t>　　　　　　　  ▪ 新型コロナウィルス感染予防対策（受付時の手指消毒、検温）にご協力</a:t>
            </a:r>
            <a:endParaRPr kumimoji="1" lang="en-US" altLang="ja-JP" sz="1200" dirty="0">
              <a:latin typeface="UD デジタル 教科書体 NP-B" panose="02020700000000000000" pitchFamily="18" charset="-128"/>
              <a:ea typeface="UD デジタル 教科書体 NP-B" panose="02020700000000000000" pitchFamily="18" charset="-128"/>
            </a:endParaRPr>
          </a:p>
          <a:p>
            <a:r>
              <a:rPr kumimoji="1" lang="en-US" altLang="ja-JP" sz="1200" dirty="0">
                <a:latin typeface="UD デジタル 教科書体 NP-B" panose="02020700000000000000" pitchFamily="18" charset="-128"/>
                <a:ea typeface="UD デジタル 教科書体 NP-B" panose="02020700000000000000" pitchFamily="18" charset="-128"/>
              </a:rPr>
              <a:t>                          </a:t>
            </a:r>
            <a:r>
              <a:rPr kumimoji="1" lang="ja-JP" altLang="en-US" sz="1200" dirty="0">
                <a:latin typeface="UD デジタル 教科書体 NP-B" panose="02020700000000000000" pitchFamily="18" charset="-128"/>
                <a:ea typeface="UD デジタル 教科書体 NP-B" panose="02020700000000000000" pitchFamily="18" charset="-128"/>
              </a:rPr>
              <a:t>ください。</a:t>
            </a:r>
            <a:endParaRPr kumimoji="1" lang="en-US" altLang="ja-JP" sz="1200" dirty="0">
              <a:latin typeface="UD デジタル 教科書体 NP-B" panose="02020700000000000000" pitchFamily="18" charset="-128"/>
              <a:ea typeface="UD デジタル 教科書体 NP-B" panose="02020700000000000000" pitchFamily="18" charset="-128"/>
            </a:endParaRPr>
          </a:p>
          <a:p>
            <a:r>
              <a:rPr kumimoji="1" lang="ja-JP" altLang="en-US" sz="1200" dirty="0">
                <a:latin typeface="UD デジタル 教科書体 NP-B" panose="02020700000000000000" pitchFamily="18" charset="-128"/>
                <a:ea typeface="UD デジタル 教科書体 NP-B" panose="02020700000000000000" pitchFamily="18" charset="-128"/>
              </a:rPr>
              <a:t>　　　　　　　  ▪ 雨天中止の場合は、前日</a:t>
            </a:r>
            <a:r>
              <a:rPr kumimoji="1" lang="en-US" altLang="ja-JP" sz="1200" dirty="0">
                <a:latin typeface="UD デジタル 教科書体 NP-B" panose="02020700000000000000" pitchFamily="18" charset="-128"/>
                <a:ea typeface="UD デジタル 教科書体 NP-B" panose="02020700000000000000" pitchFamily="18" charset="-128"/>
              </a:rPr>
              <a:t>17:00</a:t>
            </a:r>
            <a:r>
              <a:rPr kumimoji="1" lang="ja-JP" altLang="en-US" sz="1200" dirty="0">
                <a:latin typeface="UD デジタル 教科書体 NP-B" panose="02020700000000000000" pitchFamily="18" charset="-128"/>
                <a:ea typeface="UD デジタル 教科書体 NP-B" panose="02020700000000000000" pitchFamily="18" charset="-128"/>
              </a:rPr>
              <a:t>に決定し電話で連絡します。　　　　　</a:t>
            </a:r>
            <a:r>
              <a:rPr kumimoji="1" lang="ja-JP" altLang="en-US" sz="1200" dirty="0">
                <a:latin typeface="HGSｺﾞｼｯｸM" panose="020B0600000000000000" pitchFamily="50" charset="-128"/>
                <a:ea typeface="HGSｺﾞｼｯｸM" panose="020B0600000000000000" pitchFamily="50" charset="-128"/>
              </a:rPr>
              <a:t>　　</a:t>
            </a:r>
            <a:r>
              <a:rPr kumimoji="1" lang="ja-JP" altLang="en-US" sz="1200" dirty="0">
                <a:latin typeface="HGｺﾞｼｯｸM" panose="020B0609000000000000" pitchFamily="49" charset="-128"/>
                <a:ea typeface="HGｺﾞｼｯｸM" panose="020B0609000000000000" pitchFamily="49" charset="-128"/>
              </a:rPr>
              <a:t>　</a:t>
            </a:r>
            <a:r>
              <a:rPr kumimoji="1" lang="ja-JP" altLang="en-US" sz="1200" dirty="0">
                <a:latin typeface="UD デジタル 教科書体 NP-B" panose="02020700000000000000" pitchFamily="18" charset="-128"/>
                <a:ea typeface="UD デジタル 教科書体 NP-B" panose="02020700000000000000" pitchFamily="18" charset="-128"/>
              </a:rPr>
              <a:t>　</a:t>
            </a:r>
            <a:r>
              <a:rPr kumimoji="1" lang="ja-JP" altLang="en-US" sz="1100" dirty="0">
                <a:latin typeface="UD デジタル 教科書体 NP-B" panose="02020700000000000000" pitchFamily="18" charset="-128"/>
                <a:ea typeface="UD デジタル 教科書体 NP-B" panose="02020700000000000000" pitchFamily="18" charset="-128"/>
              </a:rPr>
              <a:t>　　　　　　　　 </a:t>
            </a:r>
            <a:endParaRPr kumimoji="1" lang="ja-JP" altLang="en-US" sz="1200" dirty="0">
              <a:latin typeface="UD デジタル 教科書体 NP-B" panose="02020700000000000000" pitchFamily="18" charset="-128"/>
              <a:ea typeface="UD デジタル 教科書体 NP-B" panose="02020700000000000000" pitchFamily="18" charset="-128"/>
            </a:endParaRPr>
          </a:p>
        </p:txBody>
      </p:sp>
      <p:sp>
        <p:nvSpPr>
          <p:cNvPr id="17" name="正方形/長方形 16">
            <a:extLst>
              <a:ext uri="{FF2B5EF4-FFF2-40B4-BE49-F238E27FC236}">
                <a16:creationId xmlns:a16="http://schemas.microsoft.com/office/drawing/2014/main" id="{2B117A15-E2FC-4B00-90DE-491E95541341}"/>
              </a:ext>
            </a:extLst>
          </p:cNvPr>
          <p:cNvSpPr/>
          <p:nvPr/>
        </p:nvSpPr>
        <p:spPr>
          <a:xfrm>
            <a:off x="5375606" y="3965538"/>
            <a:ext cx="902811" cy="307777"/>
          </a:xfrm>
          <a:prstGeom prst="rect">
            <a:avLst/>
          </a:prstGeom>
          <a:solidFill>
            <a:schemeClr val="bg1"/>
          </a:solidFill>
          <a:ln w="25400">
            <a:solidFill>
              <a:srgbClr val="92D050"/>
            </a:solidFill>
          </a:ln>
        </p:spPr>
        <p:txBody>
          <a:bodyPr wrap="none">
            <a:spAutoFit/>
          </a:bodyPr>
          <a:lstStyle/>
          <a:p>
            <a:r>
              <a:rPr kumimoji="1" lang="ja-JP" altLang="en-US" sz="1400" dirty="0">
                <a:solidFill>
                  <a:srgbClr val="002060"/>
                </a:solidFill>
                <a:latin typeface="UD デジタル 教科書体 NP-B" panose="02020700000000000000" pitchFamily="18" charset="-128"/>
                <a:ea typeface="UD デジタル 教科書体 NP-B" panose="02020700000000000000" pitchFamily="18" charset="-128"/>
              </a:rPr>
              <a:t>雨天順延</a:t>
            </a:r>
          </a:p>
        </p:txBody>
      </p:sp>
      <p:pic>
        <p:nvPicPr>
          <p:cNvPr id="2" name="Picture 2" descr="葉っぱのイラスト（4カット） | イラストくん">
            <a:extLst>
              <a:ext uri="{FF2B5EF4-FFF2-40B4-BE49-F238E27FC236}">
                <a16:creationId xmlns:a16="http://schemas.microsoft.com/office/drawing/2014/main" id="{02BCDCB7-C034-462C-AFAD-FE30438E694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75463" y="18105"/>
            <a:ext cx="600502" cy="60050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葉っぱのイラスト（4カット） | イラストくん">
            <a:extLst>
              <a:ext uri="{FF2B5EF4-FFF2-40B4-BE49-F238E27FC236}">
                <a16:creationId xmlns:a16="http://schemas.microsoft.com/office/drawing/2014/main" id="{715C26C2-C80F-49FE-82E1-30EAF58D534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6810" y="42560"/>
            <a:ext cx="600502" cy="600502"/>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葉っぱのイラスト（4カット） | イラストくん">
            <a:extLst>
              <a:ext uri="{FF2B5EF4-FFF2-40B4-BE49-F238E27FC236}">
                <a16:creationId xmlns:a16="http://schemas.microsoft.com/office/drawing/2014/main" id="{361BBD32-DCEF-4929-BD3B-5F2E1B99837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530" y="56866"/>
            <a:ext cx="600502" cy="60050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葉っぱのイラスト（4カット） | イラストくん">
            <a:extLst>
              <a:ext uri="{FF2B5EF4-FFF2-40B4-BE49-F238E27FC236}">
                <a16:creationId xmlns:a16="http://schemas.microsoft.com/office/drawing/2014/main" id="{394A2077-2362-4B5E-BA19-DF9D7E735C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3349" y="54633"/>
            <a:ext cx="600502" cy="600502"/>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葉っぱのイラスト（4カット） | イラストくん">
            <a:extLst>
              <a:ext uri="{FF2B5EF4-FFF2-40B4-BE49-F238E27FC236}">
                <a16:creationId xmlns:a16="http://schemas.microsoft.com/office/drawing/2014/main" id="{18BF39E7-EA8B-4B28-A3E6-775BDECE7A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0708" y="36155"/>
            <a:ext cx="600502" cy="60050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葉っぱのイラスト（4カット） | イラストくん">
            <a:extLst>
              <a:ext uri="{FF2B5EF4-FFF2-40B4-BE49-F238E27FC236}">
                <a16:creationId xmlns:a16="http://schemas.microsoft.com/office/drawing/2014/main" id="{A3B9FF45-0E58-45D7-B702-614F9757A9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989" y="36155"/>
            <a:ext cx="600502" cy="60050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葉っぱのイラスト（4カット） | イラストくん">
            <a:extLst>
              <a:ext uri="{FF2B5EF4-FFF2-40B4-BE49-F238E27FC236}">
                <a16:creationId xmlns:a16="http://schemas.microsoft.com/office/drawing/2014/main" id="{7B4F4F3A-4EDE-4962-9F43-ABF4B89373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989" y="3779960"/>
            <a:ext cx="600502" cy="600502"/>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a:extLst>
              <a:ext uri="{FF2B5EF4-FFF2-40B4-BE49-F238E27FC236}">
                <a16:creationId xmlns:a16="http://schemas.microsoft.com/office/drawing/2014/main" id="{83DD7F0C-374A-4B2C-8FEB-01FC4DBF2079}"/>
              </a:ext>
            </a:extLst>
          </p:cNvPr>
          <p:cNvSpPr/>
          <p:nvPr/>
        </p:nvSpPr>
        <p:spPr>
          <a:xfrm>
            <a:off x="224603" y="8825424"/>
            <a:ext cx="6377939" cy="9338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200" dirty="0">
              <a:latin typeface="HGSｺﾞｼｯｸM" panose="020B0600000000000000" pitchFamily="50" charset="-128"/>
              <a:ea typeface="HGSｺﾞｼｯｸM" panose="020B0600000000000000" pitchFamily="50" charset="-128"/>
            </a:endParaRPr>
          </a:p>
        </p:txBody>
      </p:sp>
      <p:sp>
        <p:nvSpPr>
          <p:cNvPr id="6" name="正方形/長方形 5">
            <a:extLst>
              <a:ext uri="{FF2B5EF4-FFF2-40B4-BE49-F238E27FC236}">
                <a16:creationId xmlns:a16="http://schemas.microsoft.com/office/drawing/2014/main" id="{60130996-BE7E-4842-8DDE-C357C184B646}"/>
              </a:ext>
            </a:extLst>
          </p:cNvPr>
          <p:cNvSpPr/>
          <p:nvPr/>
        </p:nvSpPr>
        <p:spPr>
          <a:xfrm>
            <a:off x="2474853" y="8700410"/>
            <a:ext cx="1877437" cy="261610"/>
          </a:xfrm>
          <a:prstGeom prst="rect">
            <a:avLst/>
          </a:prstGeom>
          <a:ln>
            <a:noFill/>
          </a:ln>
        </p:spPr>
        <p:style>
          <a:lnRef idx="2">
            <a:schemeClr val="accent6"/>
          </a:lnRef>
          <a:fillRef idx="1">
            <a:schemeClr val="lt1"/>
          </a:fillRef>
          <a:effectRef idx="0">
            <a:schemeClr val="accent6"/>
          </a:effectRef>
          <a:fontRef idx="minor">
            <a:schemeClr val="dk1"/>
          </a:fontRef>
        </p:style>
        <p:txBody>
          <a:bodyPr wrap="none">
            <a:spAutoFit/>
          </a:bodyPr>
          <a:lstStyle/>
          <a:p>
            <a:r>
              <a:rPr kumimoji="1" lang="en-US" altLang="ja-JP" sz="1100" b="1" dirty="0">
                <a:latin typeface="UD デジタル 教科書体 NP-B" panose="02020700000000000000" pitchFamily="18" charset="-128"/>
                <a:ea typeface="UD デジタル 教科書体 NP-B" panose="02020700000000000000" pitchFamily="18" charset="-128"/>
              </a:rPr>
              <a:t>《</a:t>
            </a:r>
            <a:r>
              <a:rPr kumimoji="1" lang="ja-JP" altLang="en-US" sz="1100" b="1" dirty="0">
                <a:latin typeface="UD デジタル 教科書体 NP-B" panose="02020700000000000000" pitchFamily="18" charset="-128"/>
                <a:ea typeface="UD デジタル 教科書体 NP-B" panose="02020700000000000000" pitchFamily="18" charset="-128"/>
              </a:rPr>
              <a:t>お申込み・お問合せ先</a:t>
            </a:r>
            <a:r>
              <a:rPr kumimoji="1" lang="en-US" altLang="ja-JP" sz="1100" b="1" dirty="0">
                <a:latin typeface="UD デジタル 教科書体 NP-B" panose="02020700000000000000" pitchFamily="18" charset="-128"/>
                <a:ea typeface="UD デジタル 教科書体 NP-B" panose="02020700000000000000" pitchFamily="18" charset="-128"/>
              </a:rPr>
              <a:t>》</a:t>
            </a:r>
            <a:endParaRPr kumimoji="1" lang="ja-JP" altLang="en-US" sz="1100" b="1" dirty="0">
              <a:latin typeface="UD デジタル 教科書体 NP-B" panose="02020700000000000000" pitchFamily="18" charset="-128"/>
              <a:ea typeface="UD デジタル 教科書体 NP-B" panose="02020700000000000000" pitchFamily="18" charset="-128"/>
            </a:endParaRPr>
          </a:p>
        </p:txBody>
      </p:sp>
      <p:sp>
        <p:nvSpPr>
          <p:cNvPr id="7" name="正方形/長方形 6">
            <a:extLst>
              <a:ext uri="{FF2B5EF4-FFF2-40B4-BE49-F238E27FC236}">
                <a16:creationId xmlns:a16="http://schemas.microsoft.com/office/drawing/2014/main" id="{95259851-0A34-4467-8E81-91D352719303}"/>
              </a:ext>
            </a:extLst>
          </p:cNvPr>
          <p:cNvSpPr/>
          <p:nvPr/>
        </p:nvSpPr>
        <p:spPr>
          <a:xfrm>
            <a:off x="1951672" y="146733"/>
            <a:ext cx="2954655" cy="369332"/>
          </a:xfrm>
          <a:prstGeom prst="rect">
            <a:avLst/>
          </a:prstGeom>
        </p:spPr>
        <p:style>
          <a:lnRef idx="3">
            <a:schemeClr val="lt1"/>
          </a:lnRef>
          <a:fillRef idx="1">
            <a:schemeClr val="accent6"/>
          </a:fillRef>
          <a:effectRef idx="1">
            <a:schemeClr val="accent6"/>
          </a:effectRef>
          <a:fontRef idx="minor">
            <a:schemeClr val="lt1"/>
          </a:fontRef>
        </p:style>
        <p:txBody>
          <a:bodyPr wrap="none">
            <a:spAutoFit/>
          </a:bodyPr>
          <a:lstStyle/>
          <a:p>
            <a:r>
              <a:rPr kumimoji="1" lang="ja-JP" altLang="en-US" dirty="0">
                <a:latin typeface="UD デジタル 教科書体 N-B" panose="02020700000000000000" pitchFamily="17" charset="-128"/>
                <a:ea typeface="UD デジタル 教科書体 N-B" panose="02020700000000000000" pitchFamily="17" charset="-128"/>
              </a:rPr>
              <a:t>新牛田公園・牛田総合公園</a:t>
            </a:r>
          </a:p>
        </p:txBody>
      </p:sp>
      <p:sp>
        <p:nvSpPr>
          <p:cNvPr id="18" name="正方形/長方形 17">
            <a:extLst>
              <a:ext uri="{FF2B5EF4-FFF2-40B4-BE49-F238E27FC236}">
                <a16:creationId xmlns:a16="http://schemas.microsoft.com/office/drawing/2014/main" id="{CEE0D1F7-A6AE-466F-AE40-388D13C06923}"/>
              </a:ext>
            </a:extLst>
          </p:cNvPr>
          <p:cNvSpPr/>
          <p:nvPr/>
        </p:nvSpPr>
        <p:spPr>
          <a:xfrm>
            <a:off x="35929" y="3190949"/>
            <a:ext cx="6849010" cy="600164"/>
          </a:xfrm>
          <a:prstGeom prst="rect">
            <a:avLst/>
          </a:prstGeom>
        </p:spPr>
        <p:txBody>
          <a:bodyPr wrap="square">
            <a:spAutoFit/>
          </a:bodyPr>
          <a:lstStyle/>
          <a:p>
            <a:pPr algn="ctr"/>
            <a:r>
              <a:rPr kumimoji="1" lang="en-US" altLang="ja-JP" sz="1100" dirty="0">
                <a:latin typeface="UD デジタル 教科書体 NP-B" panose="02020700000000000000" pitchFamily="18" charset="-128"/>
                <a:ea typeface="UD デジタル 教科書体 NP-B" panose="02020700000000000000" pitchFamily="18" charset="-128"/>
              </a:rPr>
              <a:t>【</a:t>
            </a:r>
            <a:r>
              <a:rPr kumimoji="1" lang="ja-JP" altLang="en-US" sz="1100" dirty="0">
                <a:latin typeface="UD デジタル 教科書体 NP-B" panose="02020700000000000000" pitchFamily="18" charset="-128"/>
                <a:ea typeface="UD デジタル 教科書体 NP-B" panose="02020700000000000000" pitchFamily="18" charset="-128"/>
              </a:rPr>
              <a:t>主催</a:t>
            </a:r>
            <a:r>
              <a:rPr kumimoji="1" lang="en-US" altLang="ja-JP" sz="1100" dirty="0">
                <a:latin typeface="UD デジタル 教科書体 NP-B" panose="02020700000000000000" pitchFamily="18" charset="-128"/>
                <a:ea typeface="UD デジタル 教科書体 NP-B" panose="02020700000000000000" pitchFamily="18" charset="-128"/>
              </a:rPr>
              <a:t>】</a:t>
            </a:r>
            <a:r>
              <a:rPr kumimoji="1" lang="ja-JP" altLang="en-US" sz="1100" dirty="0">
                <a:latin typeface="UD デジタル 教科書体 NP-B" panose="02020700000000000000" pitchFamily="18" charset="-128"/>
                <a:ea typeface="UD デジタル 教科書体 NP-B" panose="02020700000000000000" pitchFamily="18" charset="-128"/>
              </a:rPr>
              <a:t>　新牛田公園・牛田総合公園指定管理者</a:t>
            </a:r>
            <a:r>
              <a:rPr kumimoji="1" lang="en-US" altLang="ja-JP" sz="1100" dirty="0">
                <a:latin typeface="UD デジタル 教科書体 NP-B" panose="02020700000000000000" pitchFamily="18" charset="-128"/>
                <a:ea typeface="UD デジタル 教科書体 NP-B" panose="02020700000000000000" pitchFamily="18" charset="-128"/>
              </a:rPr>
              <a:t>(</a:t>
            </a:r>
            <a:r>
              <a:rPr kumimoji="1" lang="ja-JP" altLang="en-US" sz="1100" dirty="0">
                <a:latin typeface="UD デジタル 教科書体 NP-B" panose="02020700000000000000" pitchFamily="18" charset="-128"/>
                <a:ea typeface="UD デジタル 教科書体 NP-B" panose="02020700000000000000" pitchFamily="18" charset="-128"/>
              </a:rPr>
              <a:t>株</a:t>
            </a:r>
            <a:r>
              <a:rPr kumimoji="1" lang="en-US" altLang="ja-JP" sz="1100" dirty="0">
                <a:latin typeface="UD デジタル 教科書体 NP-B" panose="02020700000000000000" pitchFamily="18" charset="-128"/>
                <a:ea typeface="UD デジタル 教科書体 NP-B" panose="02020700000000000000" pitchFamily="18" charset="-128"/>
              </a:rPr>
              <a:t>)</a:t>
            </a:r>
            <a:r>
              <a:rPr kumimoji="1" lang="ja-JP" altLang="en-US" sz="1100" dirty="0">
                <a:latin typeface="UD デジタル 教科書体 NP-B" panose="02020700000000000000" pitchFamily="18" charset="-128"/>
                <a:ea typeface="UD デジタル 教科書体 NP-B" panose="02020700000000000000" pitchFamily="18" charset="-128"/>
              </a:rPr>
              <a:t>第一ビルサービス　</a:t>
            </a:r>
            <a:endParaRPr kumimoji="1" lang="en-US" altLang="ja-JP" sz="1100" dirty="0">
              <a:latin typeface="UD デジタル 教科書体 NP-B" panose="02020700000000000000" pitchFamily="18" charset="-128"/>
              <a:ea typeface="UD デジタル 教科書体 NP-B" panose="02020700000000000000" pitchFamily="18" charset="-128"/>
            </a:endParaRPr>
          </a:p>
          <a:p>
            <a:r>
              <a:rPr kumimoji="1" lang="ja-JP" altLang="en-US" sz="1100" dirty="0">
                <a:latin typeface="UD デジタル 教科書体 NP-B" panose="02020700000000000000" pitchFamily="18" charset="-128"/>
                <a:ea typeface="UD デジタル 教科書体 NP-B" panose="02020700000000000000" pitchFamily="18" charset="-128"/>
              </a:rPr>
              <a:t>　　　　　　　   </a:t>
            </a:r>
            <a:r>
              <a:rPr kumimoji="1" lang="en-US" altLang="ja-JP" sz="1100" dirty="0">
                <a:latin typeface="UD デジタル 教科書体 NP-B" panose="02020700000000000000" pitchFamily="18" charset="-128"/>
                <a:ea typeface="UD デジタル 教科書体 NP-B" panose="02020700000000000000" pitchFamily="18" charset="-128"/>
              </a:rPr>
              <a:t>【</a:t>
            </a:r>
            <a:r>
              <a:rPr kumimoji="1" lang="ja-JP" altLang="en-US" sz="1100" dirty="0">
                <a:latin typeface="UD デジタル 教科書体 NP-B" panose="02020700000000000000" pitchFamily="18" charset="-128"/>
                <a:ea typeface="UD デジタル 教科書体 NP-B" panose="02020700000000000000" pitchFamily="18" charset="-128"/>
              </a:rPr>
              <a:t>共催</a:t>
            </a:r>
            <a:r>
              <a:rPr kumimoji="1" lang="en-US" altLang="ja-JP" sz="1100" dirty="0">
                <a:latin typeface="UD デジタル 教科書体 NP-B" panose="02020700000000000000" pitchFamily="18" charset="-128"/>
                <a:ea typeface="UD デジタル 教科書体 NP-B" panose="02020700000000000000" pitchFamily="18" charset="-128"/>
              </a:rPr>
              <a:t>】</a:t>
            </a:r>
            <a:r>
              <a:rPr kumimoji="1" lang="ja-JP" altLang="en-US" sz="1100" dirty="0">
                <a:latin typeface="UD デジタル 教科書体 NP-B" panose="02020700000000000000" pitchFamily="18" charset="-128"/>
                <a:ea typeface="UD デジタル 教科書体 NP-B" panose="02020700000000000000" pitchFamily="18" charset="-128"/>
              </a:rPr>
              <a:t>　健康デザイン研究所　㈱オール・オン・スポーツ</a:t>
            </a:r>
            <a:endParaRPr kumimoji="1" lang="en-US" altLang="ja-JP" sz="1100" dirty="0">
              <a:latin typeface="UD デジタル 教科書体 NP-B" panose="02020700000000000000" pitchFamily="18" charset="-128"/>
              <a:ea typeface="UD デジタル 教科書体 NP-B" panose="02020700000000000000" pitchFamily="18" charset="-128"/>
            </a:endParaRPr>
          </a:p>
          <a:p>
            <a:r>
              <a:rPr kumimoji="1" lang="en-US" altLang="ja-JP" sz="1100" dirty="0">
                <a:latin typeface="UD デジタル 教科書体 NP-B" panose="02020700000000000000" pitchFamily="18" charset="-128"/>
                <a:ea typeface="UD デジタル 教科書体 NP-B" panose="02020700000000000000" pitchFamily="18" charset="-128"/>
              </a:rPr>
              <a:t>                          【</a:t>
            </a:r>
            <a:r>
              <a:rPr kumimoji="1" lang="ja-JP" altLang="en-US" sz="1100" dirty="0">
                <a:latin typeface="UD デジタル 教科書体 NP-B" panose="02020700000000000000" pitchFamily="18" charset="-128"/>
                <a:ea typeface="UD デジタル 教科書体 NP-B" panose="02020700000000000000" pitchFamily="18" charset="-128"/>
              </a:rPr>
              <a:t>後援</a:t>
            </a:r>
            <a:r>
              <a:rPr kumimoji="1" lang="en-US" altLang="ja-JP" sz="1100" dirty="0">
                <a:latin typeface="UD デジタル 教科書体 NP-B" panose="02020700000000000000" pitchFamily="18" charset="-128"/>
                <a:ea typeface="UD デジタル 教科書体 NP-B" panose="02020700000000000000" pitchFamily="18" charset="-128"/>
              </a:rPr>
              <a:t>】</a:t>
            </a:r>
            <a:r>
              <a:rPr kumimoji="1" lang="ja-JP" altLang="en-US" sz="1100" dirty="0">
                <a:latin typeface="UD デジタル 教科書体 NP-B" panose="02020700000000000000" pitchFamily="18" charset="-128"/>
                <a:ea typeface="UD デジタル 教科書体 NP-B" panose="02020700000000000000" pitchFamily="18" charset="-128"/>
              </a:rPr>
              <a:t>　広島市　　</a:t>
            </a:r>
          </a:p>
        </p:txBody>
      </p:sp>
      <p:sp>
        <p:nvSpPr>
          <p:cNvPr id="13" name="正方形/長方形 12">
            <a:extLst>
              <a:ext uri="{FF2B5EF4-FFF2-40B4-BE49-F238E27FC236}">
                <a16:creationId xmlns:a16="http://schemas.microsoft.com/office/drawing/2014/main" id="{8B01E307-C6CE-48E7-97AA-604540C47C3C}"/>
              </a:ext>
            </a:extLst>
          </p:cNvPr>
          <p:cNvSpPr/>
          <p:nvPr/>
        </p:nvSpPr>
        <p:spPr>
          <a:xfrm>
            <a:off x="3551832" y="5496579"/>
            <a:ext cx="2960723" cy="938719"/>
          </a:xfrm>
          <a:prstGeom prst="rect">
            <a:avLst/>
          </a:prstGeom>
        </p:spPr>
        <p:txBody>
          <a:bodyPr wrap="square">
            <a:spAutoFit/>
          </a:bodyPr>
          <a:lstStyle/>
          <a:p>
            <a:pPr algn="ctr"/>
            <a:r>
              <a:rPr kumimoji="1" lang="en-US" altLang="ja-JP" sz="1000" dirty="0"/>
              <a:t>《</a:t>
            </a:r>
            <a:r>
              <a:rPr kumimoji="1" lang="ja-JP" altLang="en-US" sz="1000" dirty="0"/>
              <a:t>アクセス</a:t>
            </a:r>
            <a:r>
              <a:rPr kumimoji="1" lang="en-US" altLang="ja-JP" sz="1000" dirty="0"/>
              <a:t>》</a:t>
            </a:r>
          </a:p>
          <a:p>
            <a:pPr>
              <a:lnSpc>
                <a:spcPct val="150000"/>
              </a:lnSpc>
            </a:pPr>
            <a:r>
              <a:rPr kumimoji="1" lang="ja-JP" altLang="en-US" sz="1000" dirty="0"/>
              <a:t>▪アストラムライン「新牛田公園駅」下車すぐ</a:t>
            </a:r>
            <a:endParaRPr kumimoji="1" lang="en-US" altLang="ja-JP" sz="1000" dirty="0"/>
          </a:p>
          <a:p>
            <a:r>
              <a:rPr kumimoji="1" lang="ja-JP" altLang="en-US" sz="1000" dirty="0"/>
              <a:t>▪車でお越しの方は東区スポーツセンター駐車　</a:t>
            </a:r>
            <a:endParaRPr kumimoji="1" lang="en-US" altLang="ja-JP" sz="1000" dirty="0"/>
          </a:p>
          <a:p>
            <a:r>
              <a:rPr kumimoji="1" lang="ja-JP" altLang="en-US" sz="1000" dirty="0"/>
              <a:t>　場をご利用ください。（有料）</a:t>
            </a:r>
            <a:endParaRPr kumimoji="1" lang="en-US" altLang="ja-JP" sz="1000" dirty="0"/>
          </a:p>
          <a:p>
            <a:r>
              <a:rPr kumimoji="1" lang="ja-JP" altLang="en-US" sz="1000" dirty="0"/>
              <a:t>　　</a:t>
            </a:r>
            <a:endParaRPr kumimoji="1" lang="en-US" altLang="ja-JP" sz="1000" dirty="0"/>
          </a:p>
        </p:txBody>
      </p:sp>
      <p:sp>
        <p:nvSpPr>
          <p:cNvPr id="14" name="正方形/長方形 13">
            <a:extLst>
              <a:ext uri="{FF2B5EF4-FFF2-40B4-BE49-F238E27FC236}">
                <a16:creationId xmlns:a16="http://schemas.microsoft.com/office/drawing/2014/main" id="{1735804D-331F-4C1A-9C78-F0A826B54548}"/>
              </a:ext>
            </a:extLst>
          </p:cNvPr>
          <p:cNvSpPr/>
          <p:nvPr/>
        </p:nvSpPr>
        <p:spPr>
          <a:xfrm>
            <a:off x="743507" y="8825424"/>
            <a:ext cx="1976384" cy="898259"/>
          </a:xfrm>
          <a:prstGeom prst="rect">
            <a:avLst/>
          </a:prstGeom>
        </p:spPr>
        <p:txBody>
          <a:bodyPr wrap="square">
            <a:spAutoFit/>
          </a:bodyPr>
          <a:lstStyle/>
          <a:p>
            <a:pPr algn="ctr">
              <a:lnSpc>
                <a:spcPct val="150000"/>
              </a:lnSpc>
            </a:pPr>
            <a:r>
              <a:rPr kumimoji="1" lang="ja-JP" altLang="en-US" sz="1200" dirty="0">
                <a:latin typeface="UD デジタル 教科書体 N-B" panose="02020700000000000000" pitchFamily="17" charset="-128"/>
                <a:ea typeface="UD デジタル 教科書体 N-B" panose="02020700000000000000" pitchFamily="17" charset="-128"/>
              </a:rPr>
              <a:t>新牛田公園管理センター　</a:t>
            </a:r>
            <a:endParaRPr kumimoji="1" lang="en-US" altLang="ja-JP" sz="1200" dirty="0">
              <a:latin typeface="UD デジタル 教科書体 N-B" panose="02020700000000000000" pitchFamily="17" charset="-128"/>
              <a:ea typeface="UD デジタル 教科書体 N-B" panose="02020700000000000000" pitchFamily="17" charset="-128"/>
            </a:endParaRPr>
          </a:p>
          <a:p>
            <a:pPr algn="ctr">
              <a:lnSpc>
                <a:spcPct val="150000"/>
              </a:lnSpc>
            </a:pPr>
            <a:r>
              <a:rPr kumimoji="1" lang="ja-JP" altLang="en-US" sz="1200" dirty="0">
                <a:latin typeface="UD デジタル 教科書体 N-B" panose="02020700000000000000" pitchFamily="17" charset="-128"/>
                <a:ea typeface="UD デジタル 教科書体 N-B" panose="02020700000000000000" pitchFamily="17" charset="-128"/>
              </a:rPr>
              <a:t>広島市東区牛田新町</a:t>
            </a:r>
            <a:r>
              <a:rPr kumimoji="1" lang="en-US" altLang="ja-JP" sz="1200" dirty="0">
                <a:latin typeface="UD デジタル 教科書体 N-B" panose="02020700000000000000" pitchFamily="17" charset="-128"/>
                <a:ea typeface="UD デジタル 教科書体 N-B" panose="02020700000000000000" pitchFamily="17" charset="-128"/>
              </a:rPr>
              <a:t>1-8-5</a:t>
            </a:r>
          </a:p>
          <a:p>
            <a:pPr algn="ctr">
              <a:lnSpc>
                <a:spcPct val="150000"/>
              </a:lnSpc>
            </a:pPr>
            <a:r>
              <a:rPr kumimoji="1" lang="en-US" altLang="ja-JP" sz="1200" dirty="0">
                <a:latin typeface="UD デジタル 教科書体 N-B" panose="02020700000000000000" pitchFamily="17" charset="-128"/>
                <a:ea typeface="UD デジタル 教科書体 N-B" panose="02020700000000000000" pitchFamily="17" charset="-128"/>
              </a:rPr>
              <a:t>TEL/FAX 082-224-2543</a:t>
            </a:r>
          </a:p>
        </p:txBody>
      </p:sp>
      <p:sp>
        <p:nvSpPr>
          <p:cNvPr id="26" name="正方形/長方形 25">
            <a:extLst>
              <a:ext uri="{FF2B5EF4-FFF2-40B4-BE49-F238E27FC236}">
                <a16:creationId xmlns:a16="http://schemas.microsoft.com/office/drawing/2014/main" id="{9539C90C-4D42-4833-B237-048872E90676}"/>
              </a:ext>
            </a:extLst>
          </p:cNvPr>
          <p:cNvSpPr/>
          <p:nvPr/>
        </p:nvSpPr>
        <p:spPr>
          <a:xfrm>
            <a:off x="3317694" y="8843549"/>
            <a:ext cx="3429000" cy="898259"/>
          </a:xfrm>
          <a:prstGeom prst="rect">
            <a:avLst/>
          </a:prstGeom>
        </p:spPr>
        <p:txBody>
          <a:bodyPr>
            <a:spAutoFit/>
          </a:bodyPr>
          <a:lstStyle/>
          <a:p>
            <a:pPr algn="ctr">
              <a:lnSpc>
                <a:spcPct val="150000"/>
              </a:lnSpc>
            </a:pPr>
            <a:r>
              <a:rPr kumimoji="1" lang="ja-JP" altLang="en-US" sz="1200" dirty="0">
                <a:latin typeface="UD デジタル 教科書体 N-B" panose="02020700000000000000" pitchFamily="17" charset="-128"/>
                <a:ea typeface="UD デジタル 教科書体 N-B" panose="02020700000000000000" pitchFamily="17" charset="-128"/>
              </a:rPr>
              <a:t>㈱オール・オン・スポーツ　</a:t>
            </a:r>
            <a:endParaRPr kumimoji="1" lang="en-US" altLang="ja-JP" sz="1200" dirty="0">
              <a:latin typeface="UD デジタル 教科書体 N-B" panose="02020700000000000000" pitchFamily="17" charset="-128"/>
              <a:ea typeface="UD デジタル 教科書体 N-B" panose="02020700000000000000" pitchFamily="17" charset="-128"/>
            </a:endParaRPr>
          </a:p>
          <a:p>
            <a:pPr algn="ctr">
              <a:lnSpc>
                <a:spcPct val="150000"/>
              </a:lnSpc>
            </a:pPr>
            <a:r>
              <a:rPr kumimoji="1" lang="ja-JP" altLang="en-US" sz="1200" dirty="0">
                <a:latin typeface="UD デジタル 教科書体 N-B" panose="02020700000000000000" pitchFamily="17" charset="-128"/>
                <a:ea typeface="UD デジタル 教科書体 N-B" panose="02020700000000000000" pitchFamily="17" charset="-128"/>
              </a:rPr>
              <a:t>広島市中区東千田町</a:t>
            </a:r>
            <a:r>
              <a:rPr kumimoji="1" lang="en-US" altLang="ja-JP" sz="1200" dirty="0">
                <a:latin typeface="UD デジタル 教科書体 N-B" panose="02020700000000000000" pitchFamily="17" charset="-128"/>
                <a:ea typeface="UD デジタル 教科書体 N-B" panose="02020700000000000000" pitchFamily="17" charset="-128"/>
              </a:rPr>
              <a:t>2-8-6</a:t>
            </a:r>
            <a:r>
              <a:rPr kumimoji="1" lang="ja-JP" altLang="en-US" sz="1200" dirty="0">
                <a:latin typeface="UD デジタル 教科書体 N-B" panose="02020700000000000000" pitchFamily="17" charset="-128"/>
                <a:ea typeface="UD デジタル 教科書体 N-B" panose="02020700000000000000" pitchFamily="17" charset="-128"/>
              </a:rPr>
              <a:t>　東千田あり</a:t>
            </a:r>
            <a:r>
              <a:rPr kumimoji="1" lang="ja-JP" altLang="en-US" sz="1200" dirty="0" err="1">
                <a:latin typeface="UD デジタル 教科書体 N-B" panose="02020700000000000000" pitchFamily="17" charset="-128"/>
                <a:ea typeface="UD デジタル 教科書体 N-B" panose="02020700000000000000" pitchFamily="17" charset="-128"/>
              </a:rPr>
              <a:t>み</a:t>
            </a:r>
            <a:r>
              <a:rPr kumimoji="1" lang="en-US" altLang="ja-JP" sz="1200" dirty="0">
                <a:latin typeface="UD デジタル 教科書体 N-B" panose="02020700000000000000" pitchFamily="17" charset="-128"/>
                <a:ea typeface="UD デジタル 教科書体 N-B" panose="02020700000000000000" pitchFamily="17" charset="-128"/>
              </a:rPr>
              <a:t>1F</a:t>
            </a:r>
            <a:r>
              <a:rPr kumimoji="1" lang="ja-JP" altLang="en-US" sz="1200" dirty="0">
                <a:latin typeface="UD デジタル 教科書体 N-B" panose="02020700000000000000" pitchFamily="17" charset="-128"/>
                <a:ea typeface="UD デジタル 教科書体 N-B" panose="02020700000000000000" pitchFamily="17" charset="-128"/>
              </a:rPr>
              <a:t>　</a:t>
            </a:r>
            <a:r>
              <a:rPr kumimoji="1" lang="en-US" altLang="ja-JP" sz="1200" dirty="0">
                <a:latin typeface="UD デジタル 教科書体 N-B" panose="02020700000000000000" pitchFamily="17" charset="-128"/>
                <a:ea typeface="UD デジタル 教科書体 N-B" panose="02020700000000000000" pitchFamily="17" charset="-128"/>
              </a:rPr>
              <a:t>TEL082-569-9300</a:t>
            </a:r>
            <a:r>
              <a:rPr kumimoji="1" lang="ja-JP" altLang="en-US" sz="1200" dirty="0">
                <a:latin typeface="UD デジタル 教科書体 N-B" panose="02020700000000000000" pitchFamily="17" charset="-128"/>
                <a:ea typeface="UD デジタル 教科書体 N-B" panose="02020700000000000000" pitchFamily="17" charset="-128"/>
              </a:rPr>
              <a:t>　</a:t>
            </a:r>
            <a:r>
              <a:rPr kumimoji="1" lang="en-US" altLang="ja-JP" sz="1200" dirty="0">
                <a:latin typeface="UD デジタル 教科書体 N-B" panose="02020700000000000000" pitchFamily="17" charset="-128"/>
                <a:ea typeface="UD デジタル 教科書体 N-B" panose="02020700000000000000" pitchFamily="17" charset="-128"/>
              </a:rPr>
              <a:t>FAX082-569-9320</a:t>
            </a:r>
          </a:p>
        </p:txBody>
      </p:sp>
      <p:sp>
        <p:nvSpPr>
          <p:cNvPr id="28" name="正方形/長方形 27">
            <a:extLst>
              <a:ext uri="{FF2B5EF4-FFF2-40B4-BE49-F238E27FC236}">
                <a16:creationId xmlns:a16="http://schemas.microsoft.com/office/drawing/2014/main" id="{F1D645C2-78C6-488B-AB91-41BCFFD73217}"/>
              </a:ext>
            </a:extLst>
          </p:cNvPr>
          <p:cNvSpPr/>
          <p:nvPr/>
        </p:nvSpPr>
        <p:spPr>
          <a:xfrm>
            <a:off x="4092005" y="6262131"/>
            <a:ext cx="1880375" cy="369332"/>
          </a:xfrm>
          <a:prstGeom prst="rect">
            <a:avLst/>
          </a:prstGeom>
        </p:spPr>
        <p:txBody>
          <a:bodyPr wrap="square">
            <a:spAutoFit/>
          </a:bodyPr>
          <a:lstStyle/>
          <a:p>
            <a:r>
              <a:rPr kumimoji="1" lang="ja-JP" altLang="en-US" sz="900" dirty="0">
                <a:latin typeface="+mn-ea"/>
              </a:rPr>
              <a:t>２時間まで、</a:t>
            </a:r>
            <a:r>
              <a:rPr kumimoji="1" lang="en-US" altLang="ja-JP" sz="900" dirty="0">
                <a:latin typeface="+mn-ea"/>
              </a:rPr>
              <a:t>30</a:t>
            </a:r>
            <a:r>
              <a:rPr kumimoji="1" lang="ja-JP" altLang="en-US" sz="900" dirty="0">
                <a:latin typeface="+mn-ea"/>
              </a:rPr>
              <a:t>分ごとに</a:t>
            </a:r>
            <a:r>
              <a:rPr kumimoji="1" lang="en-US" altLang="ja-JP" sz="900" dirty="0">
                <a:latin typeface="+mn-ea"/>
              </a:rPr>
              <a:t>50</a:t>
            </a:r>
            <a:r>
              <a:rPr kumimoji="1" lang="ja-JP" altLang="en-US" sz="900" dirty="0">
                <a:latin typeface="+mn-ea"/>
              </a:rPr>
              <a:t>円</a:t>
            </a:r>
            <a:endParaRPr kumimoji="1" lang="en-US" altLang="ja-JP" sz="900" dirty="0">
              <a:latin typeface="+mn-ea"/>
            </a:endParaRPr>
          </a:p>
          <a:p>
            <a:r>
              <a:rPr kumimoji="1" lang="ja-JP" altLang="en-US" sz="900" dirty="0">
                <a:latin typeface="+mn-ea"/>
              </a:rPr>
              <a:t>２時間超え、</a:t>
            </a:r>
            <a:r>
              <a:rPr kumimoji="1" lang="en-US" altLang="ja-JP" sz="900" dirty="0">
                <a:latin typeface="+mn-ea"/>
              </a:rPr>
              <a:t>30</a:t>
            </a:r>
            <a:r>
              <a:rPr kumimoji="1" lang="ja-JP" altLang="en-US" sz="900" dirty="0">
                <a:latin typeface="+mn-ea"/>
              </a:rPr>
              <a:t>分ごとに</a:t>
            </a:r>
            <a:r>
              <a:rPr kumimoji="1" lang="en-US" altLang="ja-JP" sz="900" dirty="0">
                <a:latin typeface="+mn-ea"/>
              </a:rPr>
              <a:t>100</a:t>
            </a:r>
            <a:r>
              <a:rPr kumimoji="1" lang="ja-JP" altLang="en-US" sz="900" dirty="0">
                <a:latin typeface="+mn-ea"/>
              </a:rPr>
              <a:t>円</a:t>
            </a:r>
            <a:endParaRPr kumimoji="1" lang="en-US" altLang="ja-JP" sz="900" dirty="0">
              <a:latin typeface="+mn-ea"/>
            </a:endParaRPr>
          </a:p>
        </p:txBody>
      </p:sp>
      <p:sp>
        <p:nvSpPr>
          <p:cNvPr id="29" name="正方形/長方形 28">
            <a:extLst>
              <a:ext uri="{FF2B5EF4-FFF2-40B4-BE49-F238E27FC236}">
                <a16:creationId xmlns:a16="http://schemas.microsoft.com/office/drawing/2014/main" id="{39EB6D58-04D8-42E4-AF32-89B1BAED840D}"/>
              </a:ext>
            </a:extLst>
          </p:cNvPr>
          <p:cNvSpPr/>
          <p:nvPr/>
        </p:nvSpPr>
        <p:spPr>
          <a:xfrm>
            <a:off x="3413571" y="5496579"/>
            <a:ext cx="3254223" cy="1192610"/>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kumimoji="1" lang="ja-JP" altLang="en-US"/>
          </a:p>
        </p:txBody>
      </p:sp>
      <p:pic>
        <p:nvPicPr>
          <p:cNvPr id="11" name="図 10">
            <a:extLst>
              <a:ext uri="{FF2B5EF4-FFF2-40B4-BE49-F238E27FC236}">
                <a16:creationId xmlns:a16="http://schemas.microsoft.com/office/drawing/2014/main" id="{B3832B36-F8A4-4E89-BC42-3692FB30D35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26611" y="1685581"/>
            <a:ext cx="1954271" cy="1465703"/>
          </a:xfrm>
          <a:prstGeom prst="rect">
            <a:avLst/>
          </a:prstGeom>
        </p:spPr>
      </p:pic>
    </p:spTree>
    <p:extLst>
      <p:ext uri="{BB962C8B-B14F-4D97-AF65-F5344CB8AC3E}">
        <p14:creationId xmlns:p14="http://schemas.microsoft.com/office/powerpoint/2010/main" val="2973210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E4D06788-4980-4A1B-98E5-C5CE6ED762F2}"/>
              </a:ext>
            </a:extLst>
          </p:cNvPr>
          <p:cNvGraphicFramePr>
            <a:graphicFrameLocks noGrp="1"/>
          </p:cNvGraphicFramePr>
          <p:nvPr>
            <p:extLst>
              <p:ext uri="{D42A27DB-BD31-4B8C-83A1-F6EECF244321}">
                <p14:modId xmlns:p14="http://schemas.microsoft.com/office/powerpoint/2010/main" val="2411479991"/>
              </p:ext>
            </p:extLst>
          </p:nvPr>
        </p:nvGraphicFramePr>
        <p:xfrm>
          <a:off x="264693" y="649705"/>
          <a:ext cx="6448929" cy="2212157"/>
        </p:xfrm>
        <a:graphic>
          <a:graphicData uri="http://schemas.openxmlformats.org/drawingml/2006/table">
            <a:tbl>
              <a:tblPr firstRow="1" bandRow="1">
                <a:tableStyleId>{5C22544A-7EE6-4342-B048-85BDC9FD1C3A}</a:tableStyleId>
              </a:tblPr>
              <a:tblGrid>
                <a:gridCol w="1179096">
                  <a:extLst>
                    <a:ext uri="{9D8B030D-6E8A-4147-A177-3AD203B41FA5}">
                      <a16:colId xmlns:a16="http://schemas.microsoft.com/office/drawing/2014/main" val="1282485780"/>
                    </a:ext>
                  </a:extLst>
                </a:gridCol>
                <a:gridCol w="3368843">
                  <a:extLst>
                    <a:ext uri="{9D8B030D-6E8A-4147-A177-3AD203B41FA5}">
                      <a16:colId xmlns:a16="http://schemas.microsoft.com/office/drawing/2014/main" val="3062650144"/>
                    </a:ext>
                  </a:extLst>
                </a:gridCol>
                <a:gridCol w="950495">
                  <a:extLst>
                    <a:ext uri="{9D8B030D-6E8A-4147-A177-3AD203B41FA5}">
                      <a16:colId xmlns:a16="http://schemas.microsoft.com/office/drawing/2014/main" val="379377438"/>
                    </a:ext>
                  </a:extLst>
                </a:gridCol>
                <a:gridCol w="950495">
                  <a:extLst>
                    <a:ext uri="{9D8B030D-6E8A-4147-A177-3AD203B41FA5}">
                      <a16:colId xmlns:a16="http://schemas.microsoft.com/office/drawing/2014/main" val="807517919"/>
                    </a:ext>
                  </a:extLst>
                </a:gridCol>
              </a:tblGrid>
              <a:tr h="370840">
                <a:tc>
                  <a:txBody>
                    <a:bodyPr/>
                    <a:lstStyle/>
                    <a:p>
                      <a:pPr algn="ctr"/>
                      <a:r>
                        <a:rPr kumimoji="1" lang="ja-JP" altLang="en-US" sz="1000" b="0" dirty="0">
                          <a:solidFill>
                            <a:schemeClr val="tx1"/>
                          </a:solidFill>
                        </a:rPr>
                        <a:t>ふりがな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性別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男　　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2508516"/>
                  </a:ext>
                </a:extLst>
              </a:tr>
              <a:tr h="120049">
                <a:tc>
                  <a:txBody>
                    <a:bodyPr/>
                    <a:lstStyle/>
                    <a:p>
                      <a:pPr algn="ctr"/>
                      <a:r>
                        <a:rPr kumimoji="1" lang="ja-JP" altLang="en-US" sz="1000" b="0" dirty="0">
                          <a:solidFill>
                            <a:schemeClr val="tx1"/>
                          </a:solidFill>
                        </a:rPr>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1000" b="0" dirty="0">
                        <a:solidFill>
                          <a:schemeClr val="tx1"/>
                        </a:solidFill>
                      </a:endParaRPr>
                    </a:p>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b="0" dirty="0">
                          <a:solidFill>
                            <a:schemeClr val="tx1"/>
                          </a:solidFill>
                        </a:rPr>
                        <a:t>才</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2001065"/>
                  </a:ext>
                </a:extLst>
              </a:tr>
              <a:tr h="298383">
                <a:tc>
                  <a:txBody>
                    <a:bodyPr/>
                    <a:lstStyle/>
                    <a:p>
                      <a:pPr algn="ctr"/>
                      <a:r>
                        <a:rPr kumimoji="1" lang="ja-JP" altLang="en-US" sz="1000" b="0" dirty="0">
                          <a:solidFill>
                            <a:schemeClr val="tx1"/>
                          </a:solidFill>
                        </a:rPr>
                        <a:t>ご住所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lnSpc>
                          <a:spcPct val="150000"/>
                        </a:lnSpc>
                      </a:pPr>
                      <a:r>
                        <a:rPr kumimoji="1" lang="ja-JP" altLang="en-US" sz="1000" b="0" dirty="0">
                          <a:solidFill>
                            <a:schemeClr val="tx1"/>
                          </a:solidFill>
                        </a:rPr>
                        <a:t>（〒　　　　　　）</a:t>
                      </a:r>
                      <a:endParaRPr kumimoji="1" lang="en-US" altLang="ja-JP" sz="1000" b="0" dirty="0">
                        <a:solidFill>
                          <a:schemeClr val="tx1"/>
                        </a:solidFill>
                      </a:endParaRPr>
                    </a:p>
                    <a:p>
                      <a:pPr algn="l"/>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137702"/>
                  </a:ext>
                </a:extLst>
              </a:tr>
              <a:tr h="312554">
                <a:tc>
                  <a:txBody>
                    <a:bodyPr/>
                    <a:lstStyle/>
                    <a:p>
                      <a:pPr algn="ctr"/>
                      <a:r>
                        <a:rPr kumimoji="1" lang="ja-JP" altLang="en-US" sz="1000" b="0" dirty="0">
                          <a:solidFill>
                            <a:schemeClr val="tx1"/>
                          </a:solidFill>
                        </a:rPr>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1000" b="0" dirty="0">
                          <a:solidFill>
                            <a:schemeClr val="tx1"/>
                          </a:solidFill>
                        </a:rPr>
                        <a:t>（　　　　　）　　　　　　</a:t>
                      </a:r>
                      <a:r>
                        <a:rPr kumimoji="1" lang="ja-JP" altLang="en-US" sz="1000" b="0" dirty="0" err="1">
                          <a:solidFill>
                            <a:schemeClr val="tx1"/>
                          </a:solidFill>
                        </a:rPr>
                        <a:t>ー</a:t>
                      </a: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0618053"/>
                  </a:ext>
                </a:extLst>
              </a:tr>
              <a:tr h="220094">
                <a:tc gridSpan="4">
                  <a:txBody>
                    <a:bodyPr/>
                    <a:lstStyle/>
                    <a:p>
                      <a:pPr algn="l">
                        <a:lnSpc>
                          <a:spcPct val="150000"/>
                        </a:lnSpc>
                      </a:pPr>
                      <a:r>
                        <a:rPr kumimoji="1" lang="ja-JP" altLang="en-US" sz="1000" b="0" dirty="0">
                          <a:solidFill>
                            <a:schemeClr val="tx1"/>
                          </a:solidFill>
                        </a:rPr>
                        <a:t>　　　　　■当日ポールをご持参になりますか？　　　（　はい　　いいえ　）</a:t>
                      </a:r>
                      <a:endParaRPr kumimoji="1" lang="en-US" altLang="ja-JP" sz="1000" b="0" dirty="0">
                        <a:solidFill>
                          <a:schemeClr val="tx1"/>
                        </a:solidFill>
                      </a:endParaRPr>
                    </a:p>
                    <a:p>
                      <a:pPr algn="l">
                        <a:lnSpc>
                          <a:spcPct val="200000"/>
                        </a:lnSpc>
                      </a:pPr>
                      <a:r>
                        <a:rPr kumimoji="1" lang="ja-JP" altLang="en-US" sz="1000" b="0" dirty="0">
                          <a:solidFill>
                            <a:schemeClr val="tx1"/>
                          </a:solidFill>
                        </a:rPr>
                        <a:t>　　　　　■ノルディック・ウォークの経験の有無　　（　  有　           無　　）　</a:t>
                      </a:r>
                      <a:endParaRPr kumimoji="1" lang="en-US" altLang="ja-JP"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154576"/>
                  </a:ext>
                </a:extLst>
              </a:tr>
            </a:tbl>
          </a:graphicData>
        </a:graphic>
      </p:graphicFrame>
      <p:sp>
        <p:nvSpPr>
          <p:cNvPr id="5" name="正方形/長方形 4">
            <a:extLst>
              <a:ext uri="{FF2B5EF4-FFF2-40B4-BE49-F238E27FC236}">
                <a16:creationId xmlns:a16="http://schemas.microsoft.com/office/drawing/2014/main" id="{6AE9EC08-B9AB-4F1C-BDF5-BBFFD6E90192}"/>
              </a:ext>
            </a:extLst>
          </p:cNvPr>
          <p:cNvSpPr/>
          <p:nvPr/>
        </p:nvSpPr>
        <p:spPr>
          <a:xfrm>
            <a:off x="0" y="111568"/>
            <a:ext cx="6858000" cy="491353"/>
          </a:xfrm>
          <a:prstGeom prst="rect">
            <a:avLst/>
          </a:prstGeom>
        </p:spPr>
        <p:txBody>
          <a:bodyPr wrap="square">
            <a:spAutoFit/>
          </a:bodyPr>
          <a:lstStyle/>
          <a:p>
            <a:pPr algn="ctr"/>
            <a:r>
              <a:rPr kumimoji="1" lang="ja-JP" altLang="en-US" sz="1100" b="1" dirty="0">
                <a:latin typeface="+mn-ea"/>
              </a:rPr>
              <a:t>フォレストウォーク　</a:t>
            </a:r>
            <a:endParaRPr kumimoji="1" lang="en-US" altLang="ja-JP" sz="1100" b="1" dirty="0">
              <a:latin typeface="+mn-ea"/>
            </a:endParaRPr>
          </a:p>
          <a:p>
            <a:pPr algn="ctr">
              <a:lnSpc>
                <a:spcPct val="150000"/>
              </a:lnSpc>
            </a:pPr>
            <a:r>
              <a:rPr kumimoji="1" lang="ja-JP" altLang="en-US" sz="1100" b="1" dirty="0">
                <a:latin typeface="+mn-ea"/>
              </a:rPr>
              <a:t>令和</a:t>
            </a:r>
            <a:r>
              <a:rPr kumimoji="1" lang="en-US" altLang="ja-JP" sz="1100" b="1" dirty="0">
                <a:latin typeface="+mn-ea"/>
              </a:rPr>
              <a:t>4</a:t>
            </a:r>
            <a:r>
              <a:rPr kumimoji="1" lang="ja-JP" altLang="en-US" sz="1100" b="1" dirty="0">
                <a:latin typeface="+mn-ea"/>
              </a:rPr>
              <a:t>年</a:t>
            </a:r>
            <a:r>
              <a:rPr kumimoji="1" lang="en-US" altLang="ja-JP" sz="1100" b="1" dirty="0">
                <a:latin typeface="+mn-ea"/>
              </a:rPr>
              <a:t>5</a:t>
            </a:r>
            <a:r>
              <a:rPr kumimoji="1" lang="ja-JP" altLang="en-US" sz="1100" b="1" dirty="0">
                <a:latin typeface="+mn-ea"/>
              </a:rPr>
              <a:t>月</a:t>
            </a:r>
            <a:r>
              <a:rPr kumimoji="1" lang="en-US" altLang="ja-JP" sz="1100" b="1" dirty="0">
                <a:latin typeface="+mn-ea"/>
              </a:rPr>
              <a:t>22</a:t>
            </a:r>
            <a:r>
              <a:rPr kumimoji="1" lang="ja-JP" altLang="en-US" sz="1100" b="1" dirty="0">
                <a:latin typeface="+mn-ea"/>
              </a:rPr>
              <a:t>日（日）　新牛田公園　参加申込書</a:t>
            </a:r>
            <a:endParaRPr lang="ja-JP" altLang="en-US" sz="1100" b="1" dirty="0">
              <a:latin typeface="+mn-ea"/>
            </a:endParaRPr>
          </a:p>
        </p:txBody>
      </p:sp>
      <p:graphicFrame>
        <p:nvGraphicFramePr>
          <p:cNvPr id="8" name="表 7">
            <a:extLst>
              <a:ext uri="{FF2B5EF4-FFF2-40B4-BE49-F238E27FC236}">
                <a16:creationId xmlns:a16="http://schemas.microsoft.com/office/drawing/2014/main" id="{977840A4-CA91-491A-89A1-1F6664142057}"/>
              </a:ext>
            </a:extLst>
          </p:cNvPr>
          <p:cNvGraphicFramePr>
            <a:graphicFrameLocks noGrp="1"/>
          </p:cNvGraphicFramePr>
          <p:nvPr>
            <p:extLst>
              <p:ext uri="{D42A27DB-BD31-4B8C-83A1-F6EECF244321}">
                <p14:modId xmlns:p14="http://schemas.microsoft.com/office/powerpoint/2010/main" val="585306648"/>
              </p:ext>
            </p:extLst>
          </p:nvPr>
        </p:nvGraphicFramePr>
        <p:xfrm>
          <a:off x="264692" y="3015916"/>
          <a:ext cx="6448929" cy="2212157"/>
        </p:xfrm>
        <a:graphic>
          <a:graphicData uri="http://schemas.openxmlformats.org/drawingml/2006/table">
            <a:tbl>
              <a:tblPr firstRow="1" bandRow="1">
                <a:tableStyleId>{5C22544A-7EE6-4342-B048-85BDC9FD1C3A}</a:tableStyleId>
              </a:tblPr>
              <a:tblGrid>
                <a:gridCol w="1179096">
                  <a:extLst>
                    <a:ext uri="{9D8B030D-6E8A-4147-A177-3AD203B41FA5}">
                      <a16:colId xmlns:a16="http://schemas.microsoft.com/office/drawing/2014/main" val="1282485780"/>
                    </a:ext>
                  </a:extLst>
                </a:gridCol>
                <a:gridCol w="3368843">
                  <a:extLst>
                    <a:ext uri="{9D8B030D-6E8A-4147-A177-3AD203B41FA5}">
                      <a16:colId xmlns:a16="http://schemas.microsoft.com/office/drawing/2014/main" val="3062650144"/>
                    </a:ext>
                  </a:extLst>
                </a:gridCol>
                <a:gridCol w="950495">
                  <a:extLst>
                    <a:ext uri="{9D8B030D-6E8A-4147-A177-3AD203B41FA5}">
                      <a16:colId xmlns:a16="http://schemas.microsoft.com/office/drawing/2014/main" val="379377438"/>
                    </a:ext>
                  </a:extLst>
                </a:gridCol>
                <a:gridCol w="950495">
                  <a:extLst>
                    <a:ext uri="{9D8B030D-6E8A-4147-A177-3AD203B41FA5}">
                      <a16:colId xmlns:a16="http://schemas.microsoft.com/office/drawing/2014/main" val="807517919"/>
                    </a:ext>
                  </a:extLst>
                </a:gridCol>
              </a:tblGrid>
              <a:tr h="370840">
                <a:tc>
                  <a:txBody>
                    <a:bodyPr/>
                    <a:lstStyle/>
                    <a:p>
                      <a:pPr algn="ctr"/>
                      <a:r>
                        <a:rPr kumimoji="1" lang="ja-JP" altLang="en-US" sz="1000" b="0" dirty="0">
                          <a:solidFill>
                            <a:schemeClr val="tx1"/>
                          </a:solidFill>
                        </a:rPr>
                        <a:t>ふりがな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性別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男　　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2508516"/>
                  </a:ext>
                </a:extLst>
              </a:tr>
              <a:tr h="120049">
                <a:tc>
                  <a:txBody>
                    <a:bodyPr/>
                    <a:lstStyle/>
                    <a:p>
                      <a:pPr algn="ctr"/>
                      <a:r>
                        <a:rPr kumimoji="1" lang="ja-JP" altLang="en-US" sz="1000" b="0" dirty="0">
                          <a:solidFill>
                            <a:schemeClr val="tx1"/>
                          </a:solidFill>
                        </a:rPr>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1000" b="0" dirty="0">
                        <a:solidFill>
                          <a:schemeClr val="tx1"/>
                        </a:solidFill>
                      </a:endParaRPr>
                    </a:p>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b="0" dirty="0">
                          <a:solidFill>
                            <a:schemeClr val="tx1"/>
                          </a:solidFill>
                        </a:rPr>
                        <a:t>才</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2001065"/>
                  </a:ext>
                </a:extLst>
              </a:tr>
              <a:tr h="298383">
                <a:tc>
                  <a:txBody>
                    <a:bodyPr/>
                    <a:lstStyle/>
                    <a:p>
                      <a:pPr algn="ctr"/>
                      <a:r>
                        <a:rPr kumimoji="1" lang="ja-JP" altLang="en-US" sz="1000" b="0" dirty="0">
                          <a:solidFill>
                            <a:schemeClr val="tx1"/>
                          </a:solidFill>
                        </a:rPr>
                        <a:t>ご住所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lnSpc>
                          <a:spcPct val="150000"/>
                        </a:lnSpc>
                      </a:pPr>
                      <a:r>
                        <a:rPr kumimoji="1" lang="ja-JP" altLang="en-US" sz="1000" b="0" dirty="0">
                          <a:solidFill>
                            <a:schemeClr val="tx1"/>
                          </a:solidFill>
                        </a:rPr>
                        <a:t>（〒　　　　　　）</a:t>
                      </a:r>
                      <a:endParaRPr kumimoji="1" lang="en-US" altLang="ja-JP" sz="1000" b="0" dirty="0">
                        <a:solidFill>
                          <a:schemeClr val="tx1"/>
                        </a:solidFill>
                      </a:endParaRPr>
                    </a:p>
                    <a:p>
                      <a:pPr algn="l"/>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137702"/>
                  </a:ext>
                </a:extLst>
              </a:tr>
              <a:tr h="312554">
                <a:tc>
                  <a:txBody>
                    <a:bodyPr/>
                    <a:lstStyle/>
                    <a:p>
                      <a:pPr algn="ctr"/>
                      <a:r>
                        <a:rPr kumimoji="1" lang="ja-JP" altLang="en-US" sz="1000" b="0" dirty="0">
                          <a:solidFill>
                            <a:schemeClr val="tx1"/>
                          </a:solidFill>
                        </a:rPr>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1000" b="0" dirty="0">
                          <a:solidFill>
                            <a:schemeClr val="tx1"/>
                          </a:solidFill>
                        </a:rPr>
                        <a:t>（　　　　　）　　　　　　</a:t>
                      </a:r>
                      <a:r>
                        <a:rPr kumimoji="1" lang="ja-JP" altLang="en-US" sz="1000" b="0" dirty="0" err="1">
                          <a:solidFill>
                            <a:schemeClr val="tx1"/>
                          </a:solidFill>
                        </a:rPr>
                        <a:t>ー</a:t>
                      </a: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0618053"/>
                  </a:ext>
                </a:extLst>
              </a:tr>
              <a:tr h="220094">
                <a:tc gridSpan="4">
                  <a:txBody>
                    <a:bodyPr/>
                    <a:lstStyle/>
                    <a:p>
                      <a:pPr algn="l">
                        <a:lnSpc>
                          <a:spcPct val="150000"/>
                        </a:lnSpc>
                      </a:pPr>
                      <a:r>
                        <a:rPr kumimoji="1" lang="ja-JP" altLang="en-US" sz="1000" b="0" dirty="0">
                          <a:solidFill>
                            <a:schemeClr val="tx1"/>
                          </a:solidFill>
                        </a:rPr>
                        <a:t>　　　　　■当日ポールをご持参になりますか？　　　（　はい　　いいえ　）</a:t>
                      </a:r>
                      <a:endParaRPr kumimoji="1" lang="en-US" altLang="ja-JP" sz="1000" b="0" dirty="0">
                        <a:solidFill>
                          <a:schemeClr val="tx1"/>
                        </a:solidFill>
                      </a:endParaRPr>
                    </a:p>
                    <a:p>
                      <a:pPr algn="l">
                        <a:lnSpc>
                          <a:spcPct val="200000"/>
                        </a:lnSpc>
                      </a:pPr>
                      <a:r>
                        <a:rPr kumimoji="1" lang="ja-JP" altLang="en-US" sz="1000" b="0" dirty="0">
                          <a:solidFill>
                            <a:schemeClr val="tx1"/>
                          </a:solidFill>
                        </a:rPr>
                        <a:t>　　　　　■ノルディック・ウォークの経験の有無　　（　  有　           無　　）　</a:t>
                      </a:r>
                      <a:endParaRPr kumimoji="1" lang="en-US" altLang="ja-JP"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154576"/>
                  </a:ext>
                </a:extLst>
              </a:tr>
            </a:tbl>
          </a:graphicData>
        </a:graphic>
      </p:graphicFrame>
      <p:graphicFrame>
        <p:nvGraphicFramePr>
          <p:cNvPr id="9" name="表 8">
            <a:extLst>
              <a:ext uri="{FF2B5EF4-FFF2-40B4-BE49-F238E27FC236}">
                <a16:creationId xmlns:a16="http://schemas.microsoft.com/office/drawing/2014/main" id="{466D0396-AC5E-416E-BD6C-35DF819774B4}"/>
              </a:ext>
            </a:extLst>
          </p:cNvPr>
          <p:cNvGraphicFramePr>
            <a:graphicFrameLocks noGrp="1"/>
          </p:cNvGraphicFramePr>
          <p:nvPr>
            <p:extLst>
              <p:ext uri="{D42A27DB-BD31-4B8C-83A1-F6EECF244321}">
                <p14:modId xmlns:p14="http://schemas.microsoft.com/office/powerpoint/2010/main" val="4035908293"/>
              </p:ext>
            </p:extLst>
          </p:nvPr>
        </p:nvGraphicFramePr>
        <p:xfrm>
          <a:off x="264691" y="5382127"/>
          <a:ext cx="6448929" cy="2212157"/>
        </p:xfrm>
        <a:graphic>
          <a:graphicData uri="http://schemas.openxmlformats.org/drawingml/2006/table">
            <a:tbl>
              <a:tblPr firstRow="1" bandRow="1">
                <a:tableStyleId>{5C22544A-7EE6-4342-B048-85BDC9FD1C3A}</a:tableStyleId>
              </a:tblPr>
              <a:tblGrid>
                <a:gridCol w="1179096">
                  <a:extLst>
                    <a:ext uri="{9D8B030D-6E8A-4147-A177-3AD203B41FA5}">
                      <a16:colId xmlns:a16="http://schemas.microsoft.com/office/drawing/2014/main" val="1282485780"/>
                    </a:ext>
                  </a:extLst>
                </a:gridCol>
                <a:gridCol w="3368843">
                  <a:extLst>
                    <a:ext uri="{9D8B030D-6E8A-4147-A177-3AD203B41FA5}">
                      <a16:colId xmlns:a16="http://schemas.microsoft.com/office/drawing/2014/main" val="3062650144"/>
                    </a:ext>
                  </a:extLst>
                </a:gridCol>
                <a:gridCol w="950495">
                  <a:extLst>
                    <a:ext uri="{9D8B030D-6E8A-4147-A177-3AD203B41FA5}">
                      <a16:colId xmlns:a16="http://schemas.microsoft.com/office/drawing/2014/main" val="379377438"/>
                    </a:ext>
                  </a:extLst>
                </a:gridCol>
                <a:gridCol w="950495">
                  <a:extLst>
                    <a:ext uri="{9D8B030D-6E8A-4147-A177-3AD203B41FA5}">
                      <a16:colId xmlns:a16="http://schemas.microsoft.com/office/drawing/2014/main" val="807517919"/>
                    </a:ext>
                  </a:extLst>
                </a:gridCol>
              </a:tblGrid>
              <a:tr h="370840">
                <a:tc>
                  <a:txBody>
                    <a:bodyPr/>
                    <a:lstStyle/>
                    <a:p>
                      <a:pPr algn="ctr"/>
                      <a:r>
                        <a:rPr kumimoji="1" lang="ja-JP" altLang="en-US" sz="1000" b="0" dirty="0">
                          <a:solidFill>
                            <a:schemeClr val="tx1"/>
                          </a:solidFill>
                        </a:rPr>
                        <a:t>ふりがな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性別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男　　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2508516"/>
                  </a:ext>
                </a:extLst>
              </a:tr>
              <a:tr h="120049">
                <a:tc>
                  <a:txBody>
                    <a:bodyPr/>
                    <a:lstStyle/>
                    <a:p>
                      <a:pPr algn="ctr"/>
                      <a:r>
                        <a:rPr kumimoji="1" lang="ja-JP" altLang="en-US" sz="1000" b="0" dirty="0">
                          <a:solidFill>
                            <a:schemeClr val="tx1"/>
                          </a:solidFill>
                        </a:rPr>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50000"/>
                        </a:lnSpc>
                      </a:pPr>
                      <a:endParaRPr kumimoji="1" lang="en-US" altLang="ja-JP" sz="1000" b="0" dirty="0">
                        <a:solidFill>
                          <a:schemeClr val="tx1"/>
                        </a:solidFill>
                      </a:endParaRPr>
                    </a:p>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rPr>
                        <a:t>年齢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b="0" dirty="0">
                          <a:solidFill>
                            <a:schemeClr val="tx1"/>
                          </a:solidFill>
                        </a:rPr>
                        <a:t>才</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2001065"/>
                  </a:ext>
                </a:extLst>
              </a:tr>
              <a:tr h="298383">
                <a:tc>
                  <a:txBody>
                    <a:bodyPr/>
                    <a:lstStyle/>
                    <a:p>
                      <a:pPr algn="ctr"/>
                      <a:r>
                        <a:rPr kumimoji="1" lang="ja-JP" altLang="en-US" sz="1000" b="0" dirty="0">
                          <a:solidFill>
                            <a:schemeClr val="tx1"/>
                          </a:solidFill>
                        </a:rPr>
                        <a:t>ご住所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lnSpc>
                          <a:spcPct val="150000"/>
                        </a:lnSpc>
                      </a:pPr>
                      <a:r>
                        <a:rPr kumimoji="1" lang="ja-JP" altLang="en-US" sz="1000" b="0" dirty="0">
                          <a:solidFill>
                            <a:schemeClr val="tx1"/>
                          </a:solidFill>
                        </a:rPr>
                        <a:t>（〒　　　　　　）</a:t>
                      </a:r>
                      <a:endParaRPr kumimoji="1" lang="en-US" altLang="ja-JP" sz="1000" b="0" dirty="0">
                        <a:solidFill>
                          <a:schemeClr val="tx1"/>
                        </a:solidFill>
                      </a:endParaRPr>
                    </a:p>
                    <a:p>
                      <a:pPr algn="l"/>
                      <a:endParaRPr kumimoji="1" lang="ja-JP"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9137702"/>
                  </a:ext>
                </a:extLst>
              </a:tr>
              <a:tr h="312554">
                <a:tc>
                  <a:txBody>
                    <a:bodyPr/>
                    <a:lstStyle/>
                    <a:p>
                      <a:pPr algn="ctr"/>
                      <a:r>
                        <a:rPr kumimoji="1" lang="ja-JP" altLang="en-US" sz="1000" b="0" dirty="0">
                          <a:solidFill>
                            <a:schemeClr val="tx1"/>
                          </a:solidFill>
                        </a:rPr>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a:r>
                        <a:rPr kumimoji="1" lang="ja-JP" altLang="en-US" sz="1000" b="0" dirty="0">
                          <a:solidFill>
                            <a:schemeClr val="tx1"/>
                          </a:solidFill>
                        </a:rPr>
                        <a:t>（　　　　　）　　　　　　</a:t>
                      </a:r>
                      <a:r>
                        <a:rPr kumimoji="1" lang="ja-JP" altLang="en-US" sz="1000" b="0" dirty="0" err="1">
                          <a:solidFill>
                            <a:schemeClr val="tx1"/>
                          </a:solidFill>
                        </a:rPr>
                        <a:t>ー</a:t>
                      </a: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0618053"/>
                  </a:ext>
                </a:extLst>
              </a:tr>
              <a:tr h="220094">
                <a:tc gridSpan="4">
                  <a:txBody>
                    <a:bodyPr/>
                    <a:lstStyle/>
                    <a:p>
                      <a:pPr algn="l">
                        <a:lnSpc>
                          <a:spcPct val="150000"/>
                        </a:lnSpc>
                      </a:pPr>
                      <a:r>
                        <a:rPr kumimoji="1" lang="ja-JP" altLang="en-US" sz="1000" b="0" dirty="0">
                          <a:solidFill>
                            <a:schemeClr val="tx1"/>
                          </a:solidFill>
                        </a:rPr>
                        <a:t>　　　　　■当日ポールをご持参になりますか？　　　（　はい　　いいえ　）</a:t>
                      </a:r>
                      <a:endParaRPr kumimoji="1" lang="en-US" altLang="ja-JP" sz="1000" b="0" dirty="0">
                        <a:solidFill>
                          <a:schemeClr val="tx1"/>
                        </a:solidFill>
                      </a:endParaRPr>
                    </a:p>
                    <a:p>
                      <a:pPr algn="l">
                        <a:lnSpc>
                          <a:spcPct val="200000"/>
                        </a:lnSpc>
                      </a:pPr>
                      <a:r>
                        <a:rPr kumimoji="1" lang="ja-JP" altLang="en-US" sz="1000" b="0" dirty="0">
                          <a:solidFill>
                            <a:schemeClr val="tx1"/>
                          </a:solidFill>
                        </a:rPr>
                        <a:t>　　　　　■ノルディック・ウォークの経験の有無　　（　  有　           無　　）　</a:t>
                      </a:r>
                      <a:endParaRPr kumimoji="1" lang="en-US" altLang="ja-JP"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154576"/>
                  </a:ext>
                </a:extLst>
              </a:tr>
            </a:tbl>
          </a:graphicData>
        </a:graphic>
      </p:graphicFrame>
      <p:sp>
        <p:nvSpPr>
          <p:cNvPr id="10" name="正方形/長方形 9">
            <a:extLst>
              <a:ext uri="{FF2B5EF4-FFF2-40B4-BE49-F238E27FC236}">
                <a16:creationId xmlns:a16="http://schemas.microsoft.com/office/drawing/2014/main" id="{7DED2775-C9D8-4E3A-8160-0E734DC1849B}"/>
              </a:ext>
            </a:extLst>
          </p:cNvPr>
          <p:cNvSpPr/>
          <p:nvPr/>
        </p:nvSpPr>
        <p:spPr>
          <a:xfrm>
            <a:off x="96253" y="7641068"/>
            <a:ext cx="6761747" cy="369332"/>
          </a:xfrm>
          <a:prstGeom prst="rect">
            <a:avLst/>
          </a:prstGeom>
        </p:spPr>
        <p:txBody>
          <a:bodyPr wrap="square">
            <a:spAutoFit/>
          </a:bodyPr>
          <a:lstStyle/>
          <a:p>
            <a:r>
              <a:rPr kumimoji="1" lang="ja-JP" altLang="en-US" sz="900" dirty="0"/>
              <a:t>（注）ご記入いただいた個人情報は、参加受付と保険加入以外の目的で使用することはありません。</a:t>
            </a:r>
            <a:endParaRPr kumimoji="1" lang="en-US" altLang="ja-JP" sz="900" dirty="0"/>
          </a:p>
          <a:p>
            <a:r>
              <a:rPr kumimoji="1" lang="ja-JP" altLang="en-US" sz="900" dirty="0"/>
              <a:t>　　　　 ただし、今後行われるイベントや講習会等のお知らせを送らせていただく場合もございますので予めご了承ください。</a:t>
            </a:r>
            <a:endParaRPr lang="ja-JP" altLang="en-US" sz="900" dirty="0"/>
          </a:p>
        </p:txBody>
      </p:sp>
      <p:graphicFrame>
        <p:nvGraphicFramePr>
          <p:cNvPr id="11" name="表 10">
            <a:extLst>
              <a:ext uri="{FF2B5EF4-FFF2-40B4-BE49-F238E27FC236}">
                <a16:creationId xmlns:a16="http://schemas.microsoft.com/office/drawing/2014/main" id="{E991F98E-318B-4BFF-A7D9-EB5E6FC44BF8}"/>
              </a:ext>
            </a:extLst>
          </p:cNvPr>
          <p:cNvGraphicFramePr>
            <a:graphicFrameLocks noGrp="1"/>
          </p:cNvGraphicFramePr>
          <p:nvPr>
            <p:extLst>
              <p:ext uri="{D42A27DB-BD31-4B8C-83A1-F6EECF244321}">
                <p14:modId xmlns:p14="http://schemas.microsoft.com/office/powerpoint/2010/main" val="1316449699"/>
              </p:ext>
            </p:extLst>
          </p:nvPr>
        </p:nvGraphicFramePr>
        <p:xfrm>
          <a:off x="3236494" y="8193320"/>
          <a:ext cx="3477126" cy="370840"/>
        </p:xfrm>
        <a:graphic>
          <a:graphicData uri="http://schemas.openxmlformats.org/drawingml/2006/table">
            <a:tbl>
              <a:tblPr firstRow="1" bandRow="1">
                <a:tableStyleId>{5C22544A-7EE6-4342-B048-85BDC9FD1C3A}</a:tableStyleId>
              </a:tblPr>
              <a:tblGrid>
                <a:gridCol w="1263317">
                  <a:extLst>
                    <a:ext uri="{9D8B030D-6E8A-4147-A177-3AD203B41FA5}">
                      <a16:colId xmlns:a16="http://schemas.microsoft.com/office/drawing/2014/main" val="4166772393"/>
                    </a:ext>
                  </a:extLst>
                </a:gridCol>
                <a:gridCol w="2213809">
                  <a:extLst>
                    <a:ext uri="{9D8B030D-6E8A-4147-A177-3AD203B41FA5}">
                      <a16:colId xmlns:a16="http://schemas.microsoft.com/office/drawing/2014/main" val="1616745453"/>
                    </a:ext>
                  </a:extLst>
                </a:gridCol>
              </a:tblGrid>
              <a:tr h="370840">
                <a:tc>
                  <a:txBody>
                    <a:bodyPr/>
                    <a:lstStyle/>
                    <a:p>
                      <a:r>
                        <a:rPr kumimoji="1" lang="ja-JP" altLang="en-US" sz="1200" b="0" dirty="0">
                          <a:solidFill>
                            <a:schemeClr val="tx1"/>
                          </a:solidFill>
                        </a:rPr>
                        <a:t>申込締め切り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rgbClr val="FF0000"/>
                          </a:solidFill>
                          <a:latin typeface="+mn-ea"/>
                          <a:ea typeface="+mn-ea"/>
                        </a:rPr>
                        <a:t>令和</a:t>
                      </a:r>
                      <a:r>
                        <a:rPr kumimoji="1" lang="en-US" altLang="ja-JP" sz="1200" b="1" dirty="0">
                          <a:solidFill>
                            <a:srgbClr val="FF0000"/>
                          </a:solidFill>
                          <a:latin typeface="+mn-ea"/>
                          <a:ea typeface="+mn-ea"/>
                        </a:rPr>
                        <a:t>4</a:t>
                      </a:r>
                      <a:r>
                        <a:rPr kumimoji="1" lang="ja-JP" altLang="en-US" sz="1200" b="1" dirty="0">
                          <a:solidFill>
                            <a:srgbClr val="FF0000"/>
                          </a:solidFill>
                          <a:latin typeface="+mn-ea"/>
                          <a:ea typeface="+mn-ea"/>
                        </a:rPr>
                        <a:t>年</a:t>
                      </a:r>
                      <a:r>
                        <a:rPr kumimoji="1" lang="en-US" altLang="ja-JP" sz="1200" b="1" dirty="0">
                          <a:solidFill>
                            <a:srgbClr val="FF0000"/>
                          </a:solidFill>
                          <a:latin typeface="+mn-ea"/>
                          <a:ea typeface="+mn-ea"/>
                        </a:rPr>
                        <a:t>5</a:t>
                      </a:r>
                      <a:r>
                        <a:rPr kumimoji="1" lang="ja-JP" altLang="en-US" sz="1200" b="1" dirty="0">
                          <a:solidFill>
                            <a:srgbClr val="FF0000"/>
                          </a:solidFill>
                          <a:latin typeface="+mn-ea"/>
                          <a:ea typeface="+mn-ea"/>
                        </a:rPr>
                        <a:t>月</a:t>
                      </a:r>
                      <a:r>
                        <a:rPr kumimoji="1" lang="en-US" altLang="ja-JP" sz="1200" b="1" dirty="0">
                          <a:solidFill>
                            <a:srgbClr val="FF0000"/>
                          </a:solidFill>
                          <a:latin typeface="+mn-ea"/>
                          <a:ea typeface="+mn-ea"/>
                        </a:rPr>
                        <a:t>20</a:t>
                      </a:r>
                      <a:r>
                        <a:rPr kumimoji="1" lang="ja-JP" altLang="en-US" sz="1200" b="1" dirty="0">
                          <a:solidFill>
                            <a:srgbClr val="FF0000"/>
                          </a:solidFill>
                          <a:latin typeface="+mn-ea"/>
                          <a:ea typeface="+mn-ea"/>
                        </a:rPr>
                        <a:t>日（金）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4430218"/>
                  </a:ext>
                </a:extLst>
              </a:tr>
            </a:tbl>
          </a:graphicData>
        </a:graphic>
      </p:graphicFrame>
      <p:sp>
        <p:nvSpPr>
          <p:cNvPr id="12" name="正方形/長方形 11">
            <a:extLst>
              <a:ext uri="{FF2B5EF4-FFF2-40B4-BE49-F238E27FC236}">
                <a16:creationId xmlns:a16="http://schemas.microsoft.com/office/drawing/2014/main" id="{9A6CA022-C61E-4218-AA64-299A8656DC78}"/>
              </a:ext>
            </a:extLst>
          </p:cNvPr>
          <p:cNvSpPr/>
          <p:nvPr/>
        </p:nvSpPr>
        <p:spPr>
          <a:xfrm>
            <a:off x="483666" y="8564160"/>
            <a:ext cx="1963999" cy="307777"/>
          </a:xfrm>
          <a:prstGeom prst="rect">
            <a:avLst/>
          </a:prstGeom>
          <a:ln w="19050">
            <a:solidFill>
              <a:schemeClr val="tx1"/>
            </a:solidFill>
          </a:ln>
        </p:spPr>
        <p:txBody>
          <a:bodyPr wrap="none">
            <a:spAutoFit/>
          </a:bodyPr>
          <a:lstStyle/>
          <a:p>
            <a:r>
              <a:rPr kumimoji="1" lang="ja-JP" altLang="en-US" sz="1400" dirty="0">
                <a:latin typeface="+mn-ea"/>
              </a:rPr>
              <a:t>申込先（</a:t>
            </a:r>
            <a:r>
              <a:rPr kumimoji="1" lang="en-US" altLang="ja-JP" sz="1400" dirty="0">
                <a:latin typeface="+mn-ea"/>
              </a:rPr>
              <a:t>FAX</a:t>
            </a:r>
            <a:r>
              <a:rPr kumimoji="1" lang="ja-JP" altLang="en-US" sz="1400" dirty="0">
                <a:latin typeface="+mn-ea"/>
              </a:rPr>
              <a:t>送信先）</a:t>
            </a:r>
          </a:p>
        </p:txBody>
      </p:sp>
      <p:sp>
        <p:nvSpPr>
          <p:cNvPr id="13" name="正方形/長方形 12">
            <a:extLst>
              <a:ext uri="{FF2B5EF4-FFF2-40B4-BE49-F238E27FC236}">
                <a16:creationId xmlns:a16="http://schemas.microsoft.com/office/drawing/2014/main" id="{C24CF82B-CAC7-4F55-8791-C2787639B2F1}"/>
              </a:ext>
            </a:extLst>
          </p:cNvPr>
          <p:cNvSpPr/>
          <p:nvPr/>
        </p:nvSpPr>
        <p:spPr>
          <a:xfrm>
            <a:off x="700235" y="8973541"/>
            <a:ext cx="6374334" cy="672685"/>
          </a:xfrm>
          <a:prstGeom prst="rect">
            <a:avLst/>
          </a:prstGeom>
        </p:spPr>
        <p:txBody>
          <a:bodyPr wrap="square">
            <a:spAutoFit/>
          </a:bodyPr>
          <a:lstStyle/>
          <a:p>
            <a:r>
              <a:rPr kumimoji="1" lang="ja-JP" altLang="en-US" sz="1400" b="1" dirty="0">
                <a:latin typeface="+mn-ea"/>
              </a:rPr>
              <a:t>新牛田公園管理センター</a:t>
            </a:r>
            <a:r>
              <a:rPr kumimoji="1" lang="ja-JP" altLang="en-US" sz="1400" dirty="0">
                <a:latin typeface="+mn-ea"/>
              </a:rPr>
              <a:t>　　　</a:t>
            </a:r>
            <a:r>
              <a:rPr kumimoji="1" lang="en-US" altLang="ja-JP" sz="1600" b="1" dirty="0">
                <a:latin typeface="+mn-ea"/>
              </a:rPr>
              <a:t>FAX</a:t>
            </a:r>
            <a:r>
              <a:rPr kumimoji="1" lang="ja-JP" altLang="en-US" sz="1600" b="1" dirty="0">
                <a:latin typeface="+mn-ea"/>
              </a:rPr>
              <a:t>　０８２</a:t>
            </a:r>
            <a:r>
              <a:rPr kumimoji="1" lang="en-US" altLang="ja-JP" sz="1600" b="1" dirty="0">
                <a:latin typeface="+mn-ea"/>
              </a:rPr>
              <a:t>-</a:t>
            </a:r>
            <a:r>
              <a:rPr kumimoji="1" lang="ja-JP" altLang="en-US" sz="1600" b="1" dirty="0">
                <a:latin typeface="+mn-ea"/>
              </a:rPr>
              <a:t>２２４</a:t>
            </a:r>
            <a:r>
              <a:rPr kumimoji="1" lang="en-US" altLang="ja-JP" sz="1600" b="1" dirty="0">
                <a:latin typeface="+mn-ea"/>
              </a:rPr>
              <a:t>-</a:t>
            </a:r>
            <a:r>
              <a:rPr kumimoji="1" lang="ja-JP" altLang="en-US" sz="1600" b="1" dirty="0">
                <a:latin typeface="+mn-ea"/>
              </a:rPr>
              <a:t>２５４３　</a:t>
            </a:r>
            <a:endParaRPr kumimoji="1" lang="en-US" altLang="ja-JP" sz="1600" b="1" dirty="0">
              <a:latin typeface="+mn-ea"/>
            </a:endParaRPr>
          </a:p>
          <a:p>
            <a:pPr>
              <a:lnSpc>
                <a:spcPct val="150000"/>
              </a:lnSpc>
            </a:pPr>
            <a:r>
              <a:rPr kumimoji="1" lang="ja-JP" altLang="en-US" sz="1400" b="1" dirty="0">
                <a:latin typeface="+mn-ea"/>
              </a:rPr>
              <a:t>㈱オール・オン・スポーツ</a:t>
            </a:r>
            <a:r>
              <a:rPr kumimoji="1" lang="ja-JP" altLang="en-US" sz="1400" dirty="0">
                <a:latin typeface="+mn-ea"/>
              </a:rPr>
              <a:t>　　</a:t>
            </a:r>
            <a:r>
              <a:rPr kumimoji="1" lang="en-US" altLang="ja-JP" sz="1600" b="1" dirty="0">
                <a:latin typeface="+mn-ea"/>
              </a:rPr>
              <a:t>FAX</a:t>
            </a:r>
            <a:r>
              <a:rPr kumimoji="1" lang="ja-JP" altLang="en-US" sz="1600" b="1" dirty="0">
                <a:latin typeface="+mn-ea"/>
              </a:rPr>
              <a:t>　０８２</a:t>
            </a:r>
            <a:r>
              <a:rPr kumimoji="1" lang="en-US" altLang="ja-JP" sz="1600" b="1" dirty="0">
                <a:latin typeface="+mn-ea"/>
              </a:rPr>
              <a:t>-</a:t>
            </a:r>
            <a:r>
              <a:rPr kumimoji="1" lang="ja-JP" altLang="en-US" sz="1600" b="1" dirty="0">
                <a:latin typeface="+mn-ea"/>
              </a:rPr>
              <a:t>５６９</a:t>
            </a:r>
            <a:r>
              <a:rPr kumimoji="1" lang="en-US" altLang="ja-JP" sz="1600" b="1" dirty="0">
                <a:latin typeface="+mn-ea"/>
              </a:rPr>
              <a:t>-</a:t>
            </a:r>
            <a:r>
              <a:rPr kumimoji="1" lang="ja-JP" altLang="en-US" sz="1600" b="1" dirty="0">
                <a:latin typeface="+mn-ea"/>
              </a:rPr>
              <a:t>９３２０</a:t>
            </a:r>
          </a:p>
        </p:txBody>
      </p:sp>
    </p:spTree>
    <p:extLst>
      <p:ext uri="{BB962C8B-B14F-4D97-AF65-F5344CB8AC3E}">
        <p14:creationId xmlns:p14="http://schemas.microsoft.com/office/powerpoint/2010/main" val="11447453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1145</TotalTime>
  <Words>558</Words>
  <Application>Microsoft Office PowerPoint</Application>
  <PresentationFormat>A4 210 x 297 mm</PresentationFormat>
  <Paragraphs>85</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HGP創英角ﾎﾟｯﾌﾟ体</vt:lpstr>
      <vt:lpstr>HGSｺﾞｼｯｸM</vt:lpstr>
      <vt:lpstr>HGS創英角ﾎﾟｯﾌﾟ体</vt:lpstr>
      <vt:lpstr>HGｺﾞｼｯｸM</vt:lpstr>
      <vt:lpstr>UD デジタル 教科書体 N-B</vt:lpstr>
      <vt:lpstr>UD デジタル 教科書体 NP-B</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新牛田公園</cp:lastModifiedBy>
  <cp:revision>48</cp:revision>
  <cp:lastPrinted>2022-04-01T06:04:42Z</cp:lastPrinted>
  <dcterms:created xsi:type="dcterms:W3CDTF">2021-04-01T02:27:51Z</dcterms:created>
  <dcterms:modified xsi:type="dcterms:W3CDTF">2022-04-01T10:01:59Z</dcterms:modified>
</cp:coreProperties>
</file>